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7" r:id="rId4"/>
  </p:sldMasterIdLst>
  <p:notesMasterIdLst>
    <p:notesMasterId r:id="rId33"/>
  </p:notesMasterIdLst>
  <p:sldIdLst>
    <p:sldId id="256" r:id="rId5"/>
    <p:sldId id="274" r:id="rId6"/>
    <p:sldId id="257" r:id="rId7"/>
    <p:sldId id="306" r:id="rId8"/>
    <p:sldId id="278" r:id="rId9"/>
    <p:sldId id="279" r:id="rId10"/>
    <p:sldId id="286" r:id="rId11"/>
    <p:sldId id="285" r:id="rId12"/>
    <p:sldId id="288" r:id="rId13"/>
    <p:sldId id="289" r:id="rId14"/>
    <p:sldId id="290" r:id="rId15"/>
    <p:sldId id="307" r:id="rId16"/>
    <p:sldId id="291" r:id="rId17"/>
    <p:sldId id="302" r:id="rId18"/>
    <p:sldId id="303" r:id="rId19"/>
    <p:sldId id="292" r:id="rId20"/>
    <p:sldId id="304" r:id="rId21"/>
    <p:sldId id="305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84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8" autoAdjust="0"/>
    <p:restoredTop sz="96327"/>
  </p:normalViewPr>
  <p:slideViewPr>
    <p:cSldViewPr snapToGrid="0" snapToObjects="1">
      <p:cViewPr>
        <p:scale>
          <a:sx n="135" d="100"/>
          <a:sy n="135" d="100"/>
        </p:scale>
        <p:origin x="17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6" d="100"/>
          <a:sy n="136" d="100"/>
        </p:scale>
        <p:origin x="419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5D804-CED6-0949-BE6C-8D364F597F0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2CB18-3CDA-9641-86CF-E84D6A984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9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0864" y="4875379"/>
            <a:ext cx="2057400" cy="118104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tx2"/>
                </a:solidFill>
                <a:latin typeface="Tisa Offc Serif Pro" panose="02010504030101020102" pitchFamily="2" charset="0"/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F3D18-678E-A693-7563-851F943B3A04}"/>
              </a:ext>
            </a:extLst>
          </p:cNvPr>
          <p:cNvSpPr>
            <a:spLocks noGrp="1" noChangeAspect="1"/>
          </p:cNvSpPr>
          <p:nvPr>
            <p:ph type="ftr" sz="quarter" idx="3"/>
          </p:nvPr>
        </p:nvSpPr>
        <p:spPr>
          <a:xfrm>
            <a:off x="390262" y="1213188"/>
            <a:ext cx="8119872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400" b="0">
                <a:solidFill>
                  <a:schemeClr val="tx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386CE58C-66A4-B1EB-FDC5-54F3E5441E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72719" y="0"/>
            <a:ext cx="735545" cy="735545"/>
          </a:xfrm>
          <a:prstGeom prst="rect">
            <a:avLst/>
          </a:prstGeom>
        </p:spPr>
      </p:pic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5ACDA79-C666-8065-B24A-DE97364170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263" y="4331798"/>
            <a:ext cx="8118003" cy="28048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Month XX, 2022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8DDFF87-9228-00B3-E3EB-6FBD1104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61" y="1963934"/>
            <a:ext cx="8118003" cy="1310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>
                <a:solidFill>
                  <a:schemeClr val="accent6"/>
                </a:solidFill>
              </a:rPr>
              <a:t>Click to edit Master title style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41668A-81C7-9BF2-9EC1-6D7C31672DFA}"/>
              </a:ext>
            </a:extLst>
          </p:cNvPr>
          <p:cNvGrpSpPr/>
          <p:nvPr userDrawn="1"/>
        </p:nvGrpSpPr>
        <p:grpSpPr>
          <a:xfrm rot="16200000">
            <a:off x="506467" y="594478"/>
            <a:ext cx="335280" cy="567690"/>
            <a:chOff x="697976" y="480133"/>
            <a:chExt cx="335280" cy="567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A703ECD-8141-7279-5536-24C191D7CC9B}"/>
                </a:ext>
              </a:extLst>
            </p:cNvPr>
            <p:cNvSpPr/>
            <p:nvPr/>
          </p:nvSpPr>
          <p:spPr>
            <a:xfrm>
              <a:off x="784653" y="566811"/>
              <a:ext cx="161925" cy="161925"/>
            </a:xfrm>
            <a:custGeom>
              <a:avLst/>
              <a:gdLst>
                <a:gd name="connsiteX0" fmla="*/ 0 w 161925"/>
                <a:gd name="connsiteY0" fmla="*/ 0 h 161925"/>
                <a:gd name="connsiteX1" fmla="*/ 161925 w 161925"/>
                <a:gd name="connsiteY1" fmla="*/ 0 h 161925"/>
                <a:gd name="connsiteX2" fmla="*/ 161925 w 161925"/>
                <a:gd name="connsiteY2" fmla="*/ 161925 h 161925"/>
                <a:gd name="connsiteX3" fmla="*/ 0 w 1619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61925">
                  <a:moveTo>
                    <a:pt x="0" y="0"/>
                  </a:moveTo>
                  <a:lnTo>
                    <a:pt x="161925" y="0"/>
                  </a:lnTo>
                  <a:lnTo>
                    <a:pt x="161925" y="161925"/>
                  </a:lnTo>
                  <a:lnTo>
                    <a:pt x="0" y="161925"/>
                  </a:lnTo>
                  <a:close/>
                </a:path>
              </a:pathLst>
            </a:custGeom>
            <a:noFill/>
            <a:ln w="1560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8D9AECC-E13D-07AC-EA52-38C26808E887}"/>
                </a:ext>
              </a:extLst>
            </p:cNvPr>
            <p:cNvSpPr/>
            <p:nvPr/>
          </p:nvSpPr>
          <p:spPr>
            <a:xfrm>
              <a:off x="697976" y="480133"/>
              <a:ext cx="335280" cy="567690"/>
            </a:xfrm>
            <a:custGeom>
              <a:avLst/>
              <a:gdLst>
                <a:gd name="connsiteX0" fmla="*/ 335280 w 335280"/>
                <a:gd name="connsiteY0" fmla="*/ 338138 h 567690"/>
                <a:gd name="connsiteX1" fmla="*/ 335280 w 335280"/>
                <a:gd name="connsiteY1" fmla="*/ 0 h 567690"/>
                <a:gd name="connsiteX2" fmla="*/ 0 w 335280"/>
                <a:gd name="connsiteY2" fmla="*/ 0 h 567690"/>
                <a:gd name="connsiteX3" fmla="*/ 0 w 335280"/>
                <a:gd name="connsiteY3" fmla="*/ 338138 h 567690"/>
                <a:gd name="connsiteX4" fmla="*/ 167640 w 335280"/>
                <a:gd name="connsiteY4" fmla="*/ 567690 h 56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" h="567690">
                  <a:moveTo>
                    <a:pt x="335280" y="338138"/>
                  </a:moveTo>
                  <a:lnTo>
                    <a:pt x="335280" y="0"/>
                  </a:lnTo>
                  <a:lnTo>
                    <a:pt x="0" y="0"/>
                  </a:lnTo>
                  <a:lnTo>
                    <a:pt x="0" y="338138"/>
                  </a:lnTo>
                  <a:lnTo>
                    <a:pt x="167640" y="567690"/>
                  </a:lnTo>
                  <a:close/>
                </a:path>
              </a:pathLst>
            </a:custGeom>
            <a:noFill/>
            <a:ln w="1560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5A14752E-5A00-221F-756F-F421ABA61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3682657"/>
            <a:ext cx="8119872" cy="495309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>
                <a:solidFill>
                  <a:schemeClr val="accent6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88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6520" y="4873752"/>
            <a:ext cx="2057400" cy="118872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DEF82C8C-AB50-D14E-775F-62A22EE9D3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8072"/>
          </a:xfrm>
        </p:spPr>
        <p:txBody>
          <a:bodyPr lIns="0" tIns="0" rIns="0" bIns="0" anchor="ctr" anchorCtr="0"/>
          <a:lstStyle>
            <a:lvl1pPr marL="0" indent="0" algn="ctr">
              <a:buNone/>
              <a:defRPr>
                <a:solidFill>
                  <a:srgbClr val="63666A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34B4D-0A8D-A35E-614B-5B3AAB3360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3192" y="1171164"/>
            <a:ext cx="4370832" cy="794064"/>
          </a:xfrm>
          <a:solidFill>
            <a:schemeClr val="accent6"/>
          </a:solidFill>
        </p:spPr>
        <p:txBody>
          <a:bodyPr tIns="91440" rIns="91440" bIns="91440" anchor="ctr" anchorCtr="0">
            <a:spAutoFit/>
          </a:bodyPr>
          <a:lstStyle>
            <a:lvl1pPr>
              <a:defRPr sz="4400"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Header Section</a:t>
            </a:r>
          </a:p>
        </p:txBody>
      </p:sp>
    </p:spTree>
    <p:extLst>
      <p:ext uri="{BB962C8B-B14F-4D97-AF65-F5344CB8AC3E}">
        <p14:creationId xmlns:p14="http://schemas.microsoft.com/office/powerpoint/2010/main" val="4173043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683D4C-A0AD-3EEF-8BE0-C6B2C7F8F0B9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2" y="274320"/>
            <a:ext cx="8357616" cy="3991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0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92" y="1314083"/>
            <a:ext cx="8357616" cy="2999651"/>
          </a:xfrm>
        </p:spPr>
        <p:txBody>
          <a:bodyPr lIns="0" tIns="0" rIns="0" bIns="0"/>
          <a:lstStyle>
            <a:lvl1pPr>
              <a:lnSpc>
                <a:spcPct val="100000"/>
              </a:lnSpc>
              <a:defRPr/>
            </a:lvl1pPr>
            <a:lvl2pPr marL="342900" indent="-334963">
              <a:lnSpc>
                <a:spcPct val="100000"/>
              </a:lnSpc>
              <a:tabLst/>
              <a:defRPr/>
            </a:lvl2pPr>
            <a:lvl3pPr marL="574675" indent="-255588">
              <a:lnSpc>
                <a:spcPct val="100000"/>
              </a:lnSpc>
              <a:spcAft>
                <a:spcPts val="375"/>
              </a:spcAft>
              <a:tabLst/>
              <a:defRPr/>
            </a:lvl3pPr>
            <a:lvl4pPr marL="749300" indent="-177800">
              <a:lnSpc>
                <a:spcPct val="100000"/>
              </a:lnSpc>
              <a:tabLst/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7AF81B-336B-8FFA-3197-AEB55679B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7A25D5E9-9D4C-719B-2505-4141E4FB6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2" y="4413817"/>
            <a:ext cx="737480" cy="73748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2D7EB81-28F3-2786-8DB1-5946AC46B78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93192" y="740664"/>
            <a:ext cx="8357616" cy="310896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 b="0" i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82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683D4C-A0AD-3EEF-8BE0-C6B2C7F8F0B9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2" y="273844"/>
            <a:ext cx="8357616" cy="3991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0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92" y="1314083"/>
            <a:ext cx="4178808" cy="2999651"/>
          </a:xfrm>
        </p:spPr>
        <p:txBody>
          <a:bodyPr lIns="0" tIns="0" rIns="0" bIns="0"/>
          <a:lstStyle>
            <a:lvl1pPr>
              <a:lnSpc>
                <a:spcPct val="100000"/>
              </a:lnSpc>
              <a:defRPr/>
            </a:lvl1pPr>
            <a:lvl2pPr marL="342900" indent="-334963">
              <a:lnSpc>
                <a:spcPct val="100000"/>
              </a:lnSpc>
              <a:tabLst/>
              <a:defRPr/>
            </a:lvl2pPr>
            <a:lvl3pPr marL="574675" indent="-255588">
              <a:lnSpc>
                <a:spcPct val="100000"/>
              </a:lnSpc>
              <a:spcAft>
                <a:spcPts val="375"/>
              </a:spcAft>
              <a:tabLst/>
              <a:defRPr/>
            </a:lvl3pPr>
            <a:lvl4pPr marL="749300" indent="-177800">
              <a:lnSpc>
                <a:spcPct val="100000"/>
              </a:lnSpc>
              <a:tabLst/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7AF81B-336B-8FFA-3197-AEB55679B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7A25D5E9-9D4C-719B-2505-4141E4FB6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2" y="4413817"/>
            <a:ext cx="737480" cy="73748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2D7EB81-28F3-2786-8DB1-5946AC46B78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93192" y="736882"/>
            <a:ext cx="8357616" cy="306692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 b="0" i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836264-0AFC-9163-64D1-501C236986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4075" y="1316736"/>
            <a:ext cx="1576388" cy="15763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FD248FC-2313-775C-11CB-8C3A9FBA88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2964" y="1316736"/>
            <a:ext cx="2467843" cy="15763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95AEFD1-E4B7-7E1C-4714-DD3BD9D8B7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4419" y="2934145"/>
            <a:ext cx="1576388" cy="13795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AD862C7-EC5F-7F91-3681-18A704F6C8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4075" y="2934145"/>
            <a:ext cx="2467843" cy="13795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24072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683D4C-A0AD-3EEF-8BE0-C6B2C7F8F0B9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7AF81B-336B-8FFA-3197-AEB55679B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7A25D5E9-9D4C-719B-2505-4141E4FB6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1" y="4406020"/>
            <a:ext cx="737480" cy="7374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62428C-45A8-AB42-D19D-D7A97FF0F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1282304"/>
            <a:ext cx="8117396" cy="213955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C6E66BB-D052-637C-817D-EB3A88075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191" y="3456500"/>
            <a:ext cx="8117395" cy="80939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Franklin Gothic Medium" panose="020B06030201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233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683D4C-A0AD-3EEF-8BE0-C6B2C7F8F0B9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92" y="1316736"/>
            <a:ext cx="4041648" cy="3090672"/>
          </a:xfrm>
        </p:spPr>
        <p:txBody>
          <a:bodyPr lIns="0" tIns="0" rIns="0" bIns="0"/>
          <a:lstStyle>
            <a:lvl2pPr marL="342900" indent="-334963">
              <a:tabLst/>
              <a:defRPr/>
            </a:lvl2pPr>
            <a:lvl3pPr marL="574675" indent="-255588">
              <a:spcAft>
                <a:spcPts val="375"/>
              </a:spcAft>
              <a:tabLst/>
              <a:defRPr/>
            </a:lvl3pPr>
            <a:lvl4pPr marL="749300" indent="-177800"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7AF81B-336B-8FFA-3197-AEB55679B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7A25D5E9-9D4C-719B-2505-4141E4FB6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1" y="4413817"/>
            <a:ext cx="737480" cy="73748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E2CA58-DE19-59A4-103F-638C5E1B63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9162" y="1316736"/>
            <a:ext cx="4041648" cy="3090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5FD58B-BF58-5C86-5BFD-68B8043C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3844"/>
            <a:ext cx="8357616" cy="3991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0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4FFF3B1-9248-35A1-90A6-6659BD523596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93192" y="736882"/>
            <a:ext cx="8357616" cy="306692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 b="0" i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65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683D4C-A0AD-3EEF-8BE0-C6B2C7F8F0B9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92" y="1316736"/>
            <a:ext cx="2569464" cy="3090672"/>
          </a:xfrm>
        </p:spPr>
        <p:txBody>
          <a:bodyPr lIns="0" tIns="0" rIns="0" bIns="0"/>
          <a:lstStyle>
            <a:lvl2pPr marL="342900" indent="-334963">
              <a:tabLst/>
              <a:defRPr/>
            </a:lvl2pPr>
            <a:lvl3pPr marL="574675" indent="-255588">
              <a:spcAft>
                <a:spcPts val="375"/>
              </a:spcAft>
              <a:tabLst/>
              <a:defRPr/>
            </a:lvl3pPr>
            <a:lvl4pPr marL="749300" indent="-177800"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7AF81B-336B-8FFA-3197-AEB55679B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7A25D5E9-9D4C-719B-2505-4141E4FB6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1" y="4413817"/>
            <a:ext cx="737480" cy="73748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E2CA58-DE19-59A4-103F-638C5E1B63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6975" y="1316736"/>
            <a:ext cx="5513833" cy="3090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BD691C-66D0-B173-F760-9451CF36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3844"/>
            <a:ext cx="8357616" cy="3991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0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C434ACB-1B16-377E-E954-8395AACCA54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93192" y="736882"/>
            <a:ext cx="8357616" cy="306692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 b="0" i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3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683D4C-A0AD-3EEF-8BE0-C6B2C7F8F0B9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3191" y="1316736"/>
            <a:ext cx="2606040" cy="758952"/>
          </a:xfrm>
        </p:spPr>
        <p:txBody>
          <a:bodyPr lIns="0" tIns="0" rIns="0" bIns="0"/>
          <a:lstStyle>
            <a:lvl1pPr>
              <a:defRPr sz="2000">
                <a:latin typeface="Franklin Gothic Medium" panose="020B0603020102020204" pitchFamily="34" charset="0"/>
              </a:defRPr>
            </a:lvl1pPr>
            <a:lvl2pPr marL="342900" indent="-334963">
              <a:tabLst/>
              <a:defRPr/>
            </a:lvl2pPr>
            <a:lvl3pPr marL="574675" indent="-255588">
              <a:spcAft>
                <a:spcPts val="375"/>
              </a:spcAft>
              <a:tabLst/>
              <a:defRPr/>
            </a:lvl3pPr>
            <a:lvl4pPr marL="749300" indent="-177800">
              <a:tabLst/>
              <a:defRPr/>
            </a:lvl4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7AF81B-336B-8FFA-3197-AEB55679B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7A25D5E9-9D4C-719B-2505-4141E4FB6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1" y="4413817"/>
            <a:ext cx="737480" cy="73748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E2CA58-DE19-59A4-103F-638C5E1B63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68979" y="1316736"/>
            <a:ext cx="2606040" cy="758952"/>
          </a:xfrm>
        </p:spPr>
        <p:txBody>
          <a:bodyPr lIns="0" tIns="0" rIns="0" bIns="0"/>
          <a:lstStyle>
            <a:lvl1pPr>
              <a:defRPr sz="2000"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AB72AE-995F-8773-FB04-1EF0D7D2A05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44767" y="1316736"/>
            <a:ext cx="2606040" cy="758952"/>
          </a:xfrm>
        </p:spPr>
        <p:txBody>
          <a:bodyPr lIns="0" tIns="0" rIns="0" bIns="0"/>
          <a:lstStyle>
            <a:lvl1pPr>
              <a:defRPr sz="2000"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E313CCD-01F0-75B9-C6D0-D248F689C57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3700" y="2203704"/>
            <a:ext cx="2605088" cy="210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BDB479E-EDF4-9F13-216C-0C2CE074A2A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68979" y="2203704"/>
            <a:ext cx="2605088" cy="210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7B8A0C3B-987B-FD73-A365-ADA566C6FA7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44258" y="2203704"/>
            <a:ext cx="2605088" cy="210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7BB623-1AD4-49F4-A4F5-99414EC5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3844"/>
            <a:ext cx="8356154" cy="3991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0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C6F7D8-C426-AC14-C8BE-5CB898C6DFE1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393192" y="736882"/>
            <a:ext cx="8356154" cy="306692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 b="0" i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683D4C-A0AD-3EEF-8BE0-C6B2C7F8F0B9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3191" y="1316736"/>
            <a:ext cx="4041648" cy="758952"/>
          </a:xfrm>
        </p:spPr>
        <p:txBody>
          <a:bodyPr lIns="0" tIns="0" rIns="0" bIns="0"/>
          <a:lstStyle>
            <a:lvl1pPr>
              <a:defRPr sz="2000">
                <a:latin typeface="Franklin Gothic Medium" panose="020B0603020102020204" pitchFamily="34" charset="0"/>
              </a:defRPr>
            </a:lvl1pPr>
            <a:lvl2pPr marL="342900" indent="-334963">
              <a:tabLst/>
              <a:defRPr/>
            </a:lvl2pPr>
            <a:lvl3pPr marL="574675" indent="-255588">
              <a:spcAft>
                <a:spcPts val="375"/>
              </a:spcAft>
              <a:tabLst/>
              <a:defRPr/>
            </a:lvl3pPr>
            <a:lvl4pPr marL="749300" indent="-177800">
              <a:tabLst/>
              <a:defRPr/>
            </a:lvl4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7AF81B-336B-8FFA-3197-AEB55679B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7A25D5E9-9D4C-719B-2505-4141E4FB6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1" y="4413817"/>
            <a:ext cx="737480" cy="73748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E2CA58-DE19-59A4-103F-638C5E1B63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08652" y="1316736"/>
            <a:ext cx="4041648" cy="758952"/>
          </a:xfrm>
        </p:spPr>
        <p:txBody>
          <a:bodyPr lIns="0" tIns="0" rIns="0" bIns="0">
            <a:normAutofit/>
          </a:bodyPr>
          <a:lstStyle>
            <a:lvl1pPr>
              <a:defRPr sz="2000"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E313CCD-01F0-75B9-C6D0-D248F689C57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3700" y="2203704"/>
            <a:ext cx="4041648" cy="210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BDB479E-EDF4-9F13-216C-0C2CE074A2A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08652" y="2203704"/>
            <a:ext cx="4041648" cy="210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6B145C-80D7-9007-5F0C-91AF9B6F0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3844"/>
            <a:ext cx="8356154" cy="3991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0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85E25A-B693-91D2-AD64-C195A249C609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393192" y="736882"/>
            <a:ext cx="8356154" cy="306692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 b="0" i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92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683D4C-A0AD-3EEF-8BE0-C6B2C7F8F0B9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7AF81B-336B-8FFA-3197-AEB55679B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7A25D5E9-9D4C-719B-2505-4141E4FB6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1" y="4413817"/>
            <a:ext cx="737480" cy="73748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E313CCD-01F0-75B9-C6D0-D248F689C57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3700" y="2850465"/>
            <a:ext cx="1499616" cy="113815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148BAB7-08C9-C7B9-C708-86E9159F6B0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3700" y="1225296"/>
            <a:ext cx="1499616" cy="14996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09CC6D03-0771-BB8F-74AD-4DF6EE8386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250684" y="2850465"/>
            <a:ext cx="1499616" cy="113815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D7371C0-A143-6DE2-2519-68C4311D42A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50684" y="1225296"/>
            <a:ext cx="1499616" cy="14996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71410997-D14A-46CE-9541-4CCEBAB509B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22192" y="2850465"/>
            <a:ext cx="1499616" cy="113815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BC68FEC-D028-5524-F1A8-C859B5C5644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822192" y="1225296"/>
            <a:ext cx="1499616" cy="14996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C49F0D10-99E0-1BF3-F9A2-F18197FF976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536438" y="2850465"/>
            <a:ext cx="1499616" cy="113815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AAD510F0-B088-A47B-D6F2-9077C6013E1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536438" y="1225296"/>
            <a:ext cx="1499616" cy="14996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8B87B0D4-19D9-805F-2BA9-15AA0352A01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107946" y="2850465"/>
            <a:ext cx="1499616" cy="113815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8E182ECB-94DF-0114-B670-6968BAC1177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107946" y="1225296"/>
            <a:ext cx="1499616" cy="14996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92C76-6EEE-5064-6BDF-B38EB8B7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3844"/>
            <a:ext cx="8356154" cy="3991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0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A80BFE0-DB14-71EF-9E6E-573CD7D75BDC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393192" y="736882"/>
            <a:ext cx="8356154" cy="306692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 b="0" i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92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>
            <a:extLst>
              <a:ext uri="{FF2B5EF4-FFF2-40B4-BE49-F238E27FC236}">
                <a16:creationId xmlns:a16="http://schemas.microsoft.com/office/drawing/2014/main" id="{EF9068E0-C6FC-2C92-3253-A7C31C5B6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79804" y="-5622"/>
            <a:ext cx="735545" cy="7355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17A214-BBBE-5F8E-E6A6-962FEDADEF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267" y="1991565"/>
            <a:ext cx="4678073" cy="116036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400" b="1">
                <a:solidFill>
                  <a:schemeClr val="tx2"/>
                </a:solidFill>
                <a:latin typeface="Franklin Gothic Medium" panose="020B0603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02794CC5-2B5C-E9C0-14EA-8C915CA2C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2372" y="1684522"/>
            <a:ext cx="2392977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6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Contact Person Title </a:t>
            </a:r>
          </a:p>
          <a:p>
            <a:pPr lvl="0"/>
            <a:r>
              <a:rPr lang="en-US" dirty="0"/>
              <a:t>Contact Person Unit</a:t>
            </a:r>
          </a:p>
          <a:p>
            <a:pPr lvl="0"/>
            <a:r>
              <a:rPr lang="en-US" dirty="0"/>
              <a:t>Phone: </a:t>
            </a:r>
          </a:p>
          <a:p>
            <a:pPr lvl="0"/>
            <a:r>
              <a:rPr lang="en-US" dirty="0"/>
              <a:t>Fax: </a:t>
            </a:r>
          </a:p>
          <a:p>
            <a:pPr lvl="0"/>
            <a:r>
              <a:rPr lang="en-US" dirty="0"/>
              <a:t>Email: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375EC56-830A-EEF8-09F0-0891258C51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67" y="3621642"/>
            <a:ext cx="2118082" cy="400110"/>
          </a:xfrm>
          <a:solidFill>
            <a:schemeClr val="accent6"/>
          </a:solidFill>
        </p:spPr>
        <p:txBody>
          <a:bodyPr wrap="square" tIns="91440" rIns="91440" bIns="91440" anchor="ctr" anchorCtr="0">
            <a:spAutoFit/>
          </a:bodyPr>
          <a:lstStyle>
            <a:lvl1pPr algn="ctr">
              <a:buNone/>
              <a:defRPr sz="1400">
                <a:solidFill>
                  <a:schemeClr val="bg1"/>
                </a:solidFill>
                <a:latin typeface="Tisa Offc Serif Pro" panose="02010504030101020102" pitchFamily="2" charset="0"/>
              </a:defRPr>
            </a:lvl1pPr>
          </a:lstStyle>
          <a:p>
            <a:pPr lvl="0"/>
            <a:r>
              <a:rPr lang="en-US" dirty="0"/>
              <a:t>Insert Website Address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3F07BA-C2B3-98A9-2B50-E82C3807470A}"/>
              </a:ext>
            </a:extLst>
          </p:cNvPr>
          <p:cNvCxnSpPr>
            <a:cxnSpLocks/>
            <a:stCxn id="2" idx="1"/>
          </p:cNvCxnSpPr>
          <p:nvPr userDrawn="1"/>
        </p:nvCxnSpPr>
        <p:spPr>
          <a:xfrm flipH="1">
            <a:off x="-369310" y="3821697"/>
            <a:ext cx="1092577" cy="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31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6520" y="4873752"/>
            <a:ext cx="2057400" cy="118872"/>
          </a:xfrm>
        </p:spPr>
        <p:txBody>
          <a:bodyPr lIns="0" tIns="0" rIns="0" bIns="0"/>
          <a:lstStyle>
            <a:lvl1pPr>
              <a:defRPr>
                <a:solidFill>
                  <a:srgbClr val="63666A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F3D18-678E-A693-7563-851F943B3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263" y="1216152"/>
            <a:ext cx="8119872" cy="3657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400" b="0" i="0">
                <a:solidFill>
                  <a:schemeClr val="tx1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386CE58C-66A4-B1EB-FDC5-54F3E5441E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68374" y="0"/>
            <a:ext cx="735546" cy="73554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5ACDA79-C666-8065-B24A-DE97364170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263" y="4334256"/>
            <a:ext cx="8118003" cy="28346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Month XX, 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95F9F-8834-E834-C7F4-D9C65F3FE4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525" y="1965960"/>
            <a:ext cx="8119872" cy="1307592"/>
          </a:xfrm>
        </p:spPr>
        <p:txBody>
          <a:bodyPr lIns="0" tIns="0" rIns="0" bIns="0">
            <a:noAutofit/>
          </a:bodyPr>
          <a:lstStyle>
            <a:lvl1pPr>
              <a:defRPr sz="4400">
                <a:latin typeface="Franklin Gothic Medium" panose="020B0603020102020204" pitchFamily="34" charset="0"/>
              </a:defRPr>
            </a:lvl1pPr>
            <a:lvl2pPr>
              <a:defRPr sz="4400">
                <a:latin typeface="Franklin Gothic Medium" panose="020B0603020102020204" pitchFamily="34" charset="0"/>
              </a:defRPr>
            </a:lvl2pPr>
            <a:lvl3pPr>
              <a:defRPr sz="4400">
                <a:latin typeface="Franklin Gothic Medium" panose="020B0603020102020204" pitchFamily="34" charset="0"/>
              </a:defRPr>
            </a:lvl3pPr>
            <a:lvl4pPr>
              <a:defRPr sz="4400">
                <a:latin typeface="Franklin Gothic Medium" panose="020B0603020102020204" pitchFamily="34" charset="0"/>
              </a:defRPr>
            </a:lvl4pPr>
            <a:lvl5pPr>
              <a:defRPr sz="4400"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04F2F2-E235-B8C6-4F0A-4077889BCDED}"/>
              </a:ext>
            </a:extLst>
          </p:cNvPr>
          <p:cNvGrpSpPr/>
          <p:nvPr userDrawn="1"/>
        </p:nvGrpSpPr>
        <p:grpSpPr>
          <a:xfrm rot="16200000">
            <a:off x="506467" y="594478"/>
            <a:ext cx="335280" cy="567690"/>
            <a:chOff x="697976" y="480133"/>
            <a:chExt cx="335280" cy="567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B13C075-79B0-3E2F-B580-3E187946AF81}"/>
                </a:ext>
              </a:extLst>
            </p:cNvPr>
            <p:cNvSpPr/>
            <p:nvPr/>
          </p:nvSpPr>
          <p:spPr>
            <a:xfrm>
              <a:off x="784653" y="566811"/>
              <a:ext cx="161925" cy="161925"/>
            </a:xfrm>
            <a:custGeom>
              <a:avLst/>
              <a:gdLst>
                <a:gd name="connsiteX0" fmla="*/ 0 w 161925"/>
                <a:gd name="connsiteY0" fmla="*/ 0 h 161925"/>
                <a:gd name="connsiteX1" fmla="*/ 161925 w 161925"/>
                <a:gd name="connsiteY1" fmla="*/ 0 h 161925"/>
                <a:gd name="connsiteX2" fmla="*/ 161925 w 161925"/>
                <a:gd name="connsiteY2" fmla="*/ 161925 h 161925"/>
                <a:gd name="connsiteX3" fmla="*/ 0 w 1619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61925">
                  <a:moveTo>
                    <a:pt x="0" y="0"/>
                  </a:moveTo>
                  <a:lnTo>
                    <a:pt x="161925" y="0"/>
                  </a:lnTo>
                  <a:lnTo>
                    <a:pt x="161925" y="161925"/>
                  </a:lnTo>
                  <a:lnTo>
                    <a:pt x="0" y="161925"/>
                  </a:lnTo>
                  <a:close/>
                </a:path>
              </a:pathLst>
            </a:custGeom>
            <a:noFill/>
            <a:ln w="1560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74E4BB0-2476-B6FA-D491-A697317C7F70}"/>
                </a:ext>
              </a:extLst>
            </p:cNvPr>
            <p:cNvSpPr/>
            <p:nvPr/>
          </p:nvSpPr>
          <p:spPr>
            <a:xfrm>
              <a:off x="697976" y="480133"/>
              <a:ext cx="335280" cy="567690"/>
            </a:xfrm>
            <a:custGeom>
              <a:avLst/>
              <a:gdLst>
                <a:gd name="connsiteX0" fmla="*/ 335280 w 335280"/>
                <a:gd name="connsiteY0" fmla="*/ 338138 h 567690"/>
                <a:gd name="connsiteX1" fmla="*/ 335280 w 335280"/>
                <a:gd name="connsiteY1" fmla="*/ 0 h 567690"/>
                <a:gd name="connsiteX2" fmla="*/ 0 w 335280"/>
                <a:gd name="connsiteY2" fmla="*/ 0 h 567690"/>
                <a:gd name="connsiteX3" fmla="*/ 0 w 335280"/>
                <a:gd name="connsiteY3" fmla="*/ 338138 h 567690"/>
                <a:gd name="connsiteX4" fmla="*/ 167640 w 335280"/>
                <a:gd name="connsiteY4" fmla="*/ 567690 h 56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" h="567690">
                  <a:moveTo>
                    <a:pt x="335280" y="338138"/>
                  </a:moveTo>
                  <a:lnTo>
                    <a:pt x="335280" y="0"/>
                  </a:lnTo>
                  <a:lnTo>
                    <a:pt x="0" y="0"/>
                  </a:lnTo>
                  <a:lnTo>
                    <a:pt x="0" y="338138"/>
                  </a:lnTo>
                  <a:lnTo>
                    <a:pt x="167640" y="567690"/>
                  </a:lnTo>
                  <a:close/>
                </a:path>
              </a:pathLst>
            </a:custGeom>
            <a:noFill/>
            <a:ln w="1560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D0FBBBB1-F146-7857-B5B7-D4DBA4728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3685032"/>
            <a:ext cx="8117205" cy="495309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95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ta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4310" y="1948048"/>
            <a:ext cx="1306682" cy="590474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Franklin Gothic Medium" panose="020B0603020102020204" pitchFamily="34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277880" y="1682277"/>
            <a:ext cx="803881" cy="8215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</a:extLst>
          </p:cNvPr>
          <p:cNvCxnSpPr>
            <a:cxnSpLocks/>
          </p:cNvCxnSpPr>
          <p:nvPr userDrawn="1"/>
        </p:nvCxnSpPr>
        <p:spPr>
          <a:xfrm>
            <a:off x="672385" y="2679987"/>
            <a:ext cx="240937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4310" y="2864757"/>
            <a:ext cx="2377451" cy="79635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436853" y="1948048"/>
            <a:ext cx="1306682" cy="590474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Franklin Gothic Medium" panose="020B0603020102020204" pitchFamily="34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25" name="Picture Placeholder 50">
            <a:extLst>
              <a:ext uri="{FF2B5EF4-FFF2-40B4-BE49-F238E27FC236}">
                <a16:creationId xmlns:a16="http://schemas.microsoft.com/office/drawing/2014/main" id="{3ED87A8B-0573-474F-94C0-2F7E344853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0423" y="1682277"/>
            <a:ext cx="803881" cy="8215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</a:extLst>
          </p:cNvPr>
          <p:cNvCxnSpPr>
            <a:cxnSpLocks/>
          </p:cNvCxnSpPr>
          <p:nvPr userDrawn="1"/>
        </p:nvCxnSpPr>
        <p:spPr>
          <a:xfrm>
            <a:off x="3404928" y="2679987"/>
            <a:ext cx="240937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3436853" y="2864757"/>
            <a:ext cx="2377451" cy="79635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169397" y="1948048"/>
            <a:ext cx="1306682" cy="590474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Franklin Gothic Medium" panose="020B0603020102020204" pitchFamily="34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29" name="Picture Placeholder 50">
            <a:extLst>
              <a:ext uri="{FF2B5EF4-FFF2-40B4-BE49-F238E27FC236}">
                <a16:creationId xmlns:a16="http://schemas.microsoft.com/office/drawing/2014/main" id="{106DB928-4AE1-4E4B-9A4C-6062FC24770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742967" y="1682277"/>
            <a:ext cx="803881" cy="8215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</a:extLst>
          </p:cNvPr>
          <p:cNvCxnSpPr>
            <a:cxnSpLocks/>
          </p:cNvCxnSpPr>
          <p:nvPr userDrawn="1"/>
        </p:nvCxnSpPr>
        <p:spPr>
          <a:xfrm>
            <a:off x="6137472" y="2679987"/>
            <a:ext cx="240937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169397" y="2864757"/>
            <a:ext cx="2377451" cy="79635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9B9754-B90B-7DD1-C907-B2DAC4B9DE23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426CF3-3DD1-10BA-0CD1-8F55535C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4564D79-68BF-E775-BE03-31747E15C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CD656887-29D6-0D6E-50AE-04B8FAAD2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2" y="4413817"/>
            <a:ext cx="737480" cy="7374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C5A5D2-7A7E-0C3C-E89D-24B4655F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3844"/>
            <a:ext cx="8356154" cy="3991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0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827C574-5D6E-CE10-BCC5-3526952812D9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393192" y="736882"/>
            <a:ext cx="8356154" cy="306692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 b="0" i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3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</a:extLst>
          </p:cNvPr>
          <p:cNvCxnSpPr/>
          <p:nvPr userDrawn="1"/>
        </p:nvCxnSpPr>
        <p:spPr>
          <a:xfrm>
            <a:off x="1901902" y="2191395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</a:extLst>
          </p:cNvPr>
          <p:cNvSpPr/>
          <p:nvPr userDrawn="1"/>
        </p:nvSpPr>
        <p:spPr>
          <a:xfrm>
            <a:off x="1248562" y="1538054"/>
            <a:ext cx="1306682" cy="130668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65433" y="1753101"/>
            <a:ext cx="886809" cy="9169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3058998"/>
            <a:ext cx="2375055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8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F9D861-0550-4AC8-BB96-094DAF60B7F4}"/>
              </a:ext>
            </a:extLst>
          </p:cNvPr>
          <p:cNvSpPr/>
          <p:nvPr userDrawn="1"/>
        </p:nvSpPr>
        <p:spPr>
          <a:xfrm>
            <a:off x="3923962" y="1538056"/>
            <a:ext cx="1306682" cy="130668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4382C3D7-6E45-864C-A5B5-39762336A48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25128" y="1732911"/>
            <a:ext cx="886809" cy="9169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3058998"/>
            <a:ext cx="2230029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8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01DA23-83F7-4662-BC02-2666717C53B4}"/>
              </a:ext>
            </a:extLst>
          </p:cNvPr>
          <p:cNvSpPr/>
          <p:nvPr userDrawn="1"/>
        </p:nvSpPr>
        <p:spPr>
          <a:xfrm>
            <a:off x="6581822" y="1538056"/>
            <a:ext cx="1306682" cy="130668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E1CEA20-24A4-8C45-B5A6-CE111F714F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84824" y="1724352"/>
            <a:ext cx="886809" cy="9169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3058997"/>
            <a:ext cx="2375055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8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C9055-948F-21AE-4DDE-D13489FC6673}"/>
              </a:ext>
            </a:extLst>
          </p:cNvPr>
          <p:cNvSpPr/>
          <p:nvPr userDrawn="1"/>
        </p:nvSpPr>
        <p:spPr>
          <a:xfrm>
            <a:off x="-3657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DA1A5DB-60AA-5FDA-4E73-C065F750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7D2FD8-D843-239F-4604-CE353A6B8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50C38928-1D61-9899-59FA-5DC23AAF97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2" y="4413817"/>
            <a:ext cx="737480" cy="7374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DE2DE75-BA64-053D-0E0F-64446631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3844"/>
            <a:ext cx="8356154" cy="3991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0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25BBA39-DE09-397A-E7ED-7248F3C45425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393192" y="736882"/>
            <a:ext cx="8356154" cy="306692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 b="0" i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30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/>
          <p:nvPr userDrawn="1"/>
        </p:nvCxnSpPr>
        <p:spPr>
          <a:xfrm>
            <a:off x="1901902" y="2191395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 userDrawn="1"/>
        </p:nvSpPr>
        <p:spPr>
          <a:xfrm>
            <a:off x="945609" y="1538054"/>
            <a:ext cx="1306682" cy="130668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0A1A4191-73C5-A24C-B85A-D6F8FC57252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55545" y="1733763"/>
            <a:ext cx="886809" cy="9169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4375" y="3058998"/>
            <a:ext cx="1769150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8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1934B1-C1CC-42D5-A8D8-639ED39E9A45}"/>
              </a:ext>
            </a:extLst>
          </p:cNvPr>
          <p:cNvSpPr/>
          <p:nvPr userDrawn="1"/>
        </p:nvSpPr>
        <p:spPr>
          <a:xfrm>
            <a:off x="2951872" y="1538054"/>
            <a:ext cx="1306682" cy="130668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D7A0C8CB-AE00-AE4E-8B06-C3CDA2E8A6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66347" y="1710648"/>
            <a:ext cx="886809" cy="9169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720638" y="3058998"/>
            <a:ext cx="1769150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8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 userDrawn="1"/>
        </p:nvSpPr>
        <p:spPr>
          <a:xfrm>
            <a:off x="4885447" y="1538054"/>
            <a:ext cx="1306682" cy="130668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ED777B6-C788-B840-ACC3-FD8949E42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95383" y="1732479"/>
            <a:ext cx="886809" cy="9169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654213" y="3058998"/>
            <a:ext cx="1769150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8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4B0597-6276-471F-96FD-FDE08D64C524}"/>
              </a:ext>
            </a:extLst>
          </p:cNvPr>
          <p:cNvSpPr/>
          <p:nvPr userDrawn="1"/>
        </p:nvSpPr>
        <p:spPr>
          <a:xfrm>
            <a:off x="6891709" y="1533849"/>
            <a:ext cx="1306682" cy="1306682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4C4E3A7-AB8A-6243-BBFD-8A433C7847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105205" y="1733763"/>
            <a:ext cx="886809" cy="9169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660475" y="3054793"/>
            <a:ext cx="1769150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8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AC052-E277-F75B-0105-D87A44F7376E}"/>
              </a:ext>
            </a:extLst>
          </p:cNvPr>
          <p:cNvSpPr/>
          <p:nvPr userDrawn="1"/>
        </p:nvSpPr>
        <p:spPr>
          <a:xfrm>
            <a:off x="-37706" y="469003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D6CEFB-540A-C805-C592-91865369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8ACD510-8B58-9B31-9F97-5E6D71C39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245F213D-C3FD-9D97-E6F0-BEBA20783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2" y="4413817"/>
            <a:ext cx="737480" cy="7374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B7FA97F-8DA1-04F6-0760-857134C2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3844"/>
            <a:ext cx="8356154" cy="3991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0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E59373-861A-EB49-562E-DE07AA3AB76F}"/>
              </a:ext>
            </a:extLst>
          </p:cNvPr>
          <p:cNvSpPr>
            <a:spLocks noGrp="1"/>
          </p:cNvSpPr>
          <p:nvPr>
            <p:ph type="subTitle" idx="25"/>
          </p:nvPr>
        </p:nvSpPr>
        <p:spPr>
          <a:xfrm>
            <a:off x="393192" y="736882"/>
            <a:ext cx="8356154" cy="306692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 b="0" i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46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</a:extLst>
          </p:cNvPr>
          <p:cNvCxnSpPr>
            <a:cxnSpLocks/>
          </p:cNvCxnSpPr>
          <p:nvPr userDrawn="1"/>
        </p:nvCxnSpPr>
        <p:spPr>
          <a:xfrm>
            <a:off x="1284348" y="2191395"/>
            <a:ext cx="68475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215D4C-D1BA-4B83-8034-F6173B4B3FE7}"/>
              </a:ext>
            </a:extLst>
          </p:cNvPr>
          <p:cNvSpPr/>
          <p:nvPr userDrawn="1"/>
        </p:nvSpPr>
        <p:spPr>
          <a:xfrm>
            <a:off x="395785" y="1594243"/>
            <a:ext cx="1195943" cy="1195943"/>
          </a:xfrm>
          <a:prstGeom prst="ellips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E2F4087-739F-1B43-B022-92BCEDD29A2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7469" y="1802623"/>
            <a:ext cx="772575" cy="8148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93192" y="3058998"/>
            <a:ext cx="1201128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4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42B3E-45A5-4E88-A2C5-758AC86BE4D0}"/>
              </a:ext>
            </a:extLst>
          </p:cNvPr>
          <p:cNvSpPr/>
          <p:nvPr userDrawn="1"/>
        </p:nvSpPr>
        <p:spPr>
          <a:xfrm>
            <a:off x="3979497" y="1603158"/>
            <a:ext cx="1195943" cy="1195943"/>
          </a:xfrm>
          <a:prstGeom prst="ellips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21B32AC-29FE-5347-BC89-E1D12CFE917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191181" y="1784484"/>
            <a:ext cx="772575" cy="8148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CAF8AD6-3AD0-422C-B775-D4163897266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964211" y="3080595"/>
            <a:ext cx="1201128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4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182B05-A7F1-450F-AE61-51425BEF3AA6}"/>
              </a:ext>
            </a:extLst>
          </p:cNvPr>
          <p:cNvSpPr/>
          <p:nvPr userDrawn="1"/>
        </p:nvSpPr>
        <p:spPr>
          <a:xfrm>
            <a:off x="7554865" y="1600443"/>
            <a:ext cx="1195943" cy="1195943"/>
          </a:xfrm>
          <a:prstGeom prst="ellips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F0B4205C-10C8-FE4A-8B1C-0B1A629E22B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40211" y="1792070"/>
            <a:ext cx="825250" cy="8148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D14923E-7CAE-49B7-9668-7B538ECFDC5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7543021" y="3080595"/>
            <a:ext cx="1201128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4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D313A4-7308-177C-7152-9F15AF58B08A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5AC48E3-6DAA-DB19-4134-8FB5E3CD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C43885-8001-5769-A80D-061A8DBAB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DFC924F5-D32A-B5AC-72AA-0701DB81E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2" y="4413817"/>
            <a:ext cx="737480" cy="73748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B018027-C248-4BEE-6231-33CFAA31F871}"/>
              </a:ext>
            </a:extLst>
          </p:cNvPr>
          <p:cNvSpPr/>
          <p:nvPr userDrawn="1"/>
        </p:nvSpPr>
        <p:spPr>
          <a:xfrm>
            <a:off x="2197876" y="1614027"/>
            <a:ext cx="1195943" cy="1195943"/>
          </a:xfrm>
          <a:prstGeom prst="ellips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0C1F1BF-FC69-E30E-F7E0-AD42234A2A3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409560" y="1795353"/>
            <a:ext cx="772575" cy="8148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F2DC7B-BCF7-FDF6-F500-CF5F49E18CDB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2182590" y="3091464"/>
            <a:ext cx="1201128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4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273687-2D83-E48C-9BD7-8187F7E67D30}"/>
              </a:ext>
            </a:extLst>
          </p:cNvPr>
          <p:cNvSpPr/>
          <p:nvPr userDrawn="1"/>
        </p:nvSpPr>
        <p:spPr>
          <a:xfrm>
            <a:off x="5781588" y="1594243"/>
            <a:ext cx="1195943" cy="1195943"/>
          </a:xfrm>
          <a:prstGeom prst="ellips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C1E2329-125B-B25A-D723-8C547A19B74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993272" y="1775569"/>
            <a:ext cx="772575" cy="81486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5E23F2-DAFF-3CD3-8780-45B73485C304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766302" y="3071680"/>
            <a:ext cx="1201128" cy="56595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1400" b="1"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DE64AC-A5D2-DA69-8617-4A40D266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3844"/>
            <a:ext cx="8356154" cy="39913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0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EFB9997-02CE-A53F-687E-0D523823BC70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393192" y="736882"/>
            <a:ext cx="8356154" cy="306692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 b="0" i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53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2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CCB-A837-3E49-BD58-C1431ED74FC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DE406-D8D6-C0FC-6AB7-1FC5BECB1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9453" y="4712096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003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CCB-A837-3E49-BD58-C1431ED74FC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DE34-16C2-B9DB-F823-DB04E6BF9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9453" y="4712096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17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180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7331"/>
            <a:ext cx="7886700" cy="3350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CCB-A837-3E49-BD58-C1431ED74FC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45DE5C7-4600-0321-CDD7-B19365772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9453" y="4712096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527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CCB-A837-3E49-BD58-C1431ED74FC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37956F-B19B-91A8-02A3-00B7F6E46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9453" y="4712096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111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A31C04-BD64-AE26-E8CD-0674E3BB1754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2" y="273844"/>
            <a:ext cx="8122158" cy="718048"/>
          </a:xfrm>
        </p:spPr>
        <p:txBody>
          <a:bodyPr lIns="0" tIns="0" rIns="0" bIns="0" anchor="t" anchorCtr="0"/>
          <a:lstStyle>
            <a:lvl1pPr>
              <a:defRPr b="0" i="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92" y="1221111"/>
            <a:ext cx="8122158" cy="3092623"/>
          </a:xfrm>
        </p:spPr>
        <p:txBody>
          <a:bodyPr lIns="0" tIns="0" rIns="0" bIns="0"/>
          <a:lstStyle>
            <a:lvl2pPr marL="342900" indent="-334963">
              <a:tabLst/>
              <a:defRPr/>
            </a:lvl2pPr>
            <a:lvl3pPr marL="574675" indent="-255588">
              <a:spcAft>
                <a:spcPts val="375"/>
              </a:spcAft>
              <a:tabLst/>
              <a:defRPr/>
            </a:lvl3pPr>
            <a:lvl4pPr marL="749300" indent="-177800"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2C6CAF-02F1-0F8E-8E14-E6D7365EA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474462B8-AB30-3207-0F22-9E2D4E5D49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2" y="4413817"/>
            <a:ext cx="737480" cy="7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52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834AA36-02A9-BE2D-E788-D47FE7F7B61F}"/>
              </a:ext>
            </a:extLst>
          </p:cNvPr>
          <p:cNvSpPr/>
          <p:nvPr userDrawn="1"/>
        </p:nvSpPr>
        <p:spPr>
          <a:xfrm>
            <a:off x="-37706" y="4684326"/>
            <a:ext cx="9181706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1" y="273844"/>
            <a:ext cx="8357616" cy="718048"/>
          </a:xfrm>
        </p:spPr>
        <p:txBody>
          <a:bodyPr lIns="0" tIns="0" rIns="0" bIns="0" anchor="t" anchorCtr="0"/>
          <a:lstStyle>
            <a:lvl1pPr>
              <a:defRPr b="0" i="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92" y="1221111"/>
            <a:ext cx="4041648" cy="3090672"/>
          </a:xfrm>
        </p:spPr>
        <p:txBody>
          <a:bodyPr lIns="0" tIns="0" rIns="0" bIns="0"/>
          <a:lstStyle>
            <a:lvl2pPr marL="342900" indent="-334963">
              <a:tabLst/>
              <a:defRPr/>
            </a:lvl2pPr>
            <a:lvl3pPr marL="574675" indent="-255588">
              <a:spcAft>
                <a:spcPts val="375"/>
              </a:spcAft>
              <a:tabLst/>
              <a:defRPr/>
            </a:lvl3pPr>
            <a:lvl4pPr marL="749300" indent="-177800"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9892" y="4782557"/>
            <a:ext cx="236889" cy="273844"/>
          </a:xfrm>
        </p:spPr>
        <p:txBody>
          <a:bodyPr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E2CA58-DE19-59A4-103F-638C5E1B63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9162" y="1221111"/>
            <a:ext cx="4041648" cy="3090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904F7CA-DB66-5CEB-D9A6-325642FFF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4736007"/>
            <a:ext cx="5805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BC376494-9750-84A8-96CE-47B06A3362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2" y="4413817"/>
            <a:ext cx="737480" cy="7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8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6520" y="4873752"/>
            <a:ext cx="2057400" cy="118872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63666A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F3D18-678E-A693-7563-851F943B3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263" y="1216152"/>
            <a:ext cx="8119872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400" b="0" i="0">
                <a:solidFill>
                  <a:schemeClr val="tx1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386CE58C-66A4-B1EB-FDC5-54F3E5441E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74851" y="0"/>
            <a:ext cx="735546" cy="73554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5ACDA79-C666-8065-B24A-DE97364170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262" y="4331798"/>
            <a:ext cx="8119872" cy="28346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isa Offc Serif Pro" panose="02010504030101020102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Month XX, 2022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DFCCC2A-05EE-B0E7-42A2-17319DE6AC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525" y="1965960"/>
            <a:ext cx="8119872" cy="1307592"/>
          </a:xfrm>
        </p:spPr>
        <p:txBody>
          <a:bodyPr lIns="0" tIns="0" rIns="0" bIns="0">
            <a:noAutofit/>
          </a:bodyPr>
          <a:lstStyle>
            <a:lvl1pPr>
              <a:defRPr sz="4400">
                <a:latin typeface="Franklin Gothic Medium" panose="020B0603020102020204" pitchFamily="34" charset="0"/>
              </a:defRPr>
            </a:lvl1pPr>
            <a:lvl2pPr>
              <a:defRPr sz="4400">
                <a:latin typeface="Franklin Gothic Medium" panose="020B0603020102020204" pitchFamily="34" charset="0"/>
              </a:defRPr>
            </a:lvl2pPr>
            <a:lvl3pPr>
              <a:defRPr sz="4400">
                <a:latin typeface="Franklin Gothic Medium" panose="020B0603020102020204" pitchFamily="34" charset="0"/>
              </a:defRPr>
            </a:lvl3pPr>
            <a:lvl4pPr>
              <a:defRPr sz="4400">
                <a:latin typeface="Franklin Gothic Medium" panose="020B0603020102020204" pitchFamily="34" charset="0"/>
              </a:defRPr>
            </a:lvl4pPr>
            <a:lvl5pPr>
              <a:defRPr sz="4400"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1D875A-59ED-E336-9EA5-BD5C575BBCEF}"/>
              </a:ext>
            </a:extLst>
          </p:cNvPr>
          <p:cNvGrpSpPr/>
          <p:nvPr userDrawn="1"/>
        </p:nvGrpSpPr>
        <p:grpSpPr>
          <a:xfrm rot="16200000">
            <a:off x="506467" y="594478"/>
            <a:ext cx="335280" cy="567690"/>
            <a:chOff x="697976" y="480133"/>
            <a:chExt cx="335280" cy="56769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D2161B1-4962-A90D-C8FD-1E2D7649713E}"/>
                </a:ext>
              </a:extLst>
            </p:cNvPr>
            <p:cNvSpPr/>
            <p:nvPr/>
          </p:nvSpPr>
          <p:spPr>
            <a:xfrm>
              <a:off x="784653" y="566811"/>
              <a:ext cx="161925" cy="161925"/>
            </a:xfrm>
            <a:custGeom>
              <a:avLst/>
              <a:gdLst>
                <a:gd name="connsiteX0" fmla="*/ 0 w 161925"/>
                <a:gd name="connsiteY0" fmla="*/ 0 h 161925"/>
                <a:gd name="connsiteX1" fmla="*/ 161925 w 161925"/>
                <a:gd name="connsiteY1" fmla="*/ 0 h 161925"/>
                <a:gd name="connsiteX2" fmla="*/ 161925 w 161925"/>
                <a:gd name="connsiteY2" fmla="*/ 161925 h 161925"/>
                <a:gd name="connsiteX3" fmla="*/ 0 w 1619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61925">
                  <a:moveTo>
                    <a:pt x="0" y="0"/>
                  </a:moveTo>
                  <a:lnTo>
                    <a:pt x="161925" y="0"/>
                  </a:lnTo>
                  <a:lnTo>
                    <a:pt x="161925" y="161925"/>
                  </a:lnTo>
                  <a:lnTo>
                    <a:pt x="0" y="161925"/>
                  </a:lnTo>
                  <a:close/>
                </a:path>
              </a:pathLst>
            </a:custGeom>
            <a:noFill/>
            <a:ln w="1560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6F94A-3482-352F-E6F2-54AA3F7E6B31}"/>
                </a:ext>
              </a:extLst>
            </p:cNvPr>
            <p:cNvSpPr/>
            <p:nvPr/>
          </p:nvSpPr>
          <p:spPr>
            <a:xfrm>
              <a:off x="697976" y="480133"/>
              <a:ext cx="335280" cy="567690"/>
            </a:xfrm>
            <a:custGeom>
              <a:avLst/>
              <a:gdLst>
                <a:gd name="connsiteX0" fmla="*/ 335280 w 335280"/>
                <a:gd name="connsiteY0" fmla="*/ 338138 h 567690"/>
                <a:gd name="connsiteX1" fmla="*/ 335280 w 335280"/>
                <a:gd name="connsiteY1" fmla="*/ 0 h 567690"/>
                <a:gd name="connsiteX2" fmla="*/ 0 w 335280"/>
                <a:gd name="connsiteY2" fmla="*/ 0 h 567690"/>
                <a:gd name="connsiteX3" fmla="*/ 0 w 335280"/>
                <a:gd name="connsiteY3" fmla="*/ 338138 h 567690"/>
                <a:gd name="connsiteX4" fmla="*/ 167640 w 335280"/>
                <a:gd name="connsiteY4" fmla="*/ 567690 h 56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" h="567690">
                  <a:moveTo>
                    <a:pt x="335280" y="338138"/>
                  </a:moveTo>
                  <a:lnTo>
                    <a:pt x="335280" y="0"/>
                  </a:lnTo>
                  <a:lnTo>
                    <a:pt x="0" y="0"/>
                  </a:lnTo>
                  <a:lnTo>
                    <a:pt x="0" y="338138"/>
                  </a:lnTo>
                  <a:lnTo>
                    <a:pt x="167640" y="567690"/>
                  </a:lnTo>
                  <a:close/>
                </a:path>
              </a:pathLst>
            </a:custGeom>
            <a:noFill/>
            <a:ln w="1560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2CA5C67E-0E57-4882-3892-D09EDD5B8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261" y="3685032"/>
            <a:ext cx="8119872" cy="493776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6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5036-3D15-4D08-9281-87CBB86A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E0E79-5CDD-4194-B178-C8D9C761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7CEBE-34E3-44CE-95D5-088CB22FB4EE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ABF8B-B692-4B6E-91C1-867C848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77957-3333-4362-9BDE-CB077A70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6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F8F79FB-D443-8BDB-010E-9FDE90EFAF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4813" y="0"/>
            <a:ext cx="3099188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1307592"/>
            <a:ext cx="5429162" cy="17907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25" y="3208371"/>
            <a:ext cx="5429163" cy="495309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>
                <a:solidFill>
                  <a:schemeClr val="accent6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0088" y="4751196"/>
            <a:ext cx="2057400" cy="118872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F3D18-678E-A693-7563-851F943B3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3407" y="182960"/>
            <a:ext cx="270540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 b="0">
                <a:solidFill>
                  <a:schemeClr val="tx2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 dirty="0"/>
              <a:t>Missouri University of Science and Technology</a:t>
            </a:r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386CE58C-66A4-B1EB-FDC5-54F3E5441E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3192" y="0"/>
            <a:ext cx="787756" cy="787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81B344C-8281-842C-3E19-AF755F2D04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324" y="4123467"/>
            <a:ext cx="5431536" cy="28346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Month XX, 2022</a:t>
            </a:r>
          </a:p>
        </p:txBody>
      </p:sp>
    </p:spTree>
    <p:extLst>
      <p:ext uri="{BB962C8B-B14F-4D97-AF65-F5344CB8AC3E}">
        <p14:creationId xmlns:p14="http://schemas.microsoft.com/office/powerpoint/2010/main" val="4221593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F8F79FB-D443-8BDB-010E-9FDE90EFAF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4813" y="0"/>
            <a:ext cx="3099188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1307592"/>
            <a:ext cx="5429162" cy="17907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25" y="3208371"/>
            <a:ext cx="5429163" cy="495309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0088" y="4751196"/>
            <a:ext cx="2057400" cy="118872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63666A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F3D18-678E-A693-7563-851F943B3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032" y="182880"/>
            <a:ext cx="270540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 b="0">
                <a:solidFill>
                  <a:schemeClr val="tx1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 dirty="0"/>
              <a:t>Missouri University of Science and Technology</a:t>
            </a:r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386CE58C-66A4-B1EB-FDC5-54F3E5441E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78324" y="0"/>
            <a:ext cx="787755" cy="78775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81B344C-8281-842C-3E19-AF755F2D04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324" y="4123467"/>
            <a:ext cx="5431536" cy="28346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Month XX, 2022</a:t>
            </a:r>
          </a:p>
        </p:txBody>
      </p:sp>
    </p:spTree>
    <p:extLst>
      <p:ext uri="{BB962C8B-B14F-4D97-AF65-F5344CB8AC3E}">
        <p14:creationId xmlns:p14="http://schemas.microsoft.com/office/powerpoint/2010/main" val="601382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F8F79FB-D443-8BDB-010E-9FDE90EFAF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4813" y="0"/>
            <a:ext cx="3099188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1307592"/>
            <a:ext cx="5429162" cy="17907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25" y="3208371"/>
            <a:ext cx="5429163" cy="495309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50088" y="4751196"/>
            <a:ext cx="2057400" cy="118872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63666A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F3D18-678E-A693-7563-851F943B3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1032" y="182960"/>
            <a:ext cx="270540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 b="0">
                <a:solidFill>
                  <a:schemeClr val="tx1"/>
                </a:solidFill>
                <a:latin typeface="Tisa Offc Serif Pro" panose="02010504030101020102" pitchFamily="2" charset="0"/>
              </a:defRPr>
            </a:lvl1pPr>
          </a:lstStyle>
          <a:p>
            <a:r>
              <a:rPr lang="en-US" dirty="0"/>
              <a:t>Missouri University of Science and Technology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81B344C-8281-842C-3E19-AF755F2D04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324" y="4123467"/>
            <a:ext cx="5431536" cy="28346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rgbClr val="63666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Month XX, 2022</a:t>
            </a:r>
          </a:p>
        </p:txBody>
      </p:sp>
      <p:pic>
        <p:nvPicPr>
          <p:cNvPr id="4" name="Picture 15">
            <a:extLst>
              <a:ext uri="{FF2B5EF4-FFF2-40B4-BE49-F238E27FC236}">
                <a16:creationId xmlns:a16="http://schemas.microsoft.com/office/drawing/2014/main" id="{C0564E31-79BE-F8D5-F952-138D460D6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78324" y="0"/>
            <a:ext cx="787755" cy="78775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80696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0447" y="4764717"/>
            <a:ext cx="2057400" cy="273844"/>
          </a:xfrm>
        </p:spPr>
        <p:txBody>
          <a:bodyPr lIns="0" tIns="0" rIns="0" bIns="0"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50DDBE7-D45B-48A2-10C2-DC3752F99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976" y="3310128"/>
            <a:ext cx="8119872" cy="495309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>
                <a:solidFill>
                  <a:schemeClr val="accent6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1F13C1A-EFDC-5DE4-766A-1EB8F4D127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2476818"/>
            <a:ext cx="8120063" cy="760095"/>
          </a:xfrm>
        </p:spPr>
        <p:txBody>
          <a:bodyPr lIns="0" tIns="0" rIns="0" bIns="0" anchor="b" anchorCtr="0">
            <a:noAutofit/>
          </a:bodyPr>
          <a:lstStyle>
            <a:lvl1pPr>
              <a:defRPr sz="440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0D06DC-3462-32FB-E8EB-3C31A8A4EEAC}"/>
              </a:ext>
            </a:extLst>
          </p:cNvPr>
          <p:cNvGrpSpPr/>
          <p:nvPr userDrawn="1"/>
        </p:nvGrpSpPr>
        <p:grpSpPr>
          <a:xfrm rot="16200000">
            <a:off x="814181" y="1938655"/>
            <a:ext cx="335280" cy="567690"/>
            <a:chOff x="697976" y="480133"/>
            <a:chExt cx="335280" cy="56769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FD24378-DC58-14CE-34D5-45A7BC6A810F}"/>
                </a:ext>
              </a:extLst>
            </p:cNvPr>
            <p:cNvSpPr/>
            <p:nvPr/>
          </p:nvSpPr>
          <p:spPr>
            <a:xfrm>
              <a:off x="784653" y="566811"/>
              <a:ext cx="161925" cy="161925"/>
            </a:xfrm>
            <a:custGeom>
              <a:avLst/>
              <a:gdLst>
                <a:gd name="connsiteX0" fmla="*/ 0 w 161925"/>
                <a:gd name="connsiteY0" fmla="*/ 0 h 161925"/>
                <a:gd name="connsiteX1" fmla="*/ 161925 w 161925"/>
                <a:gd name="connsiteY1" fmla="*/ 0 h 161925"/>
                <a:gd name="connsiteX2" fmla="*/ 161925 w 161925"/>
                <a:gd name="connsiteY2" fmla="*/ 161925 h 161925"/>
                <a:gd name="connsiteX3" fmla="*/ 0 w 1619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61925">
                  <a:moveTo>
                    <a:pt x="0" y="0"/>
                  </a:moveTo>
                  <a:lnTo>
                    <a:pt x="161925" y="0"/>
                  </a:lnTo>
                  <a:lnTo>
                    <a:pt x="161925" y="161925"/>
                  </a:lnTo>
                  <a:lnTo>
                    <a:pt x="0" y="161925"/>
                  </a:lnTo>
                  <a:close/>
                </a:path>
              </a:pathLst>
            </a:custGeom>
            <a:noFill/>
            <a:ln w="156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E4143A1-546B-FE93-8446-F0D1950D8E3B}"/>
                </a:ext>
              </a:extLst>
            </p:cNvPr>
            <p:cNvSpPr/>
            <p:nvPr/>
          </p:nvSpPr>
          <p:spPr>
            <a:xfrm>
              <a:off x="697976" y="480133"/>
              <a:ext cx="335280" cy="567690"/>
            </a:xfrm>
            <a:custGeom>
              <a:avLst/>
              <a:gdLst>
                <a:gd name="connsiteX0" fmla="*/ 335280 w 335280"/>
                <a:gd name="connsiteY0" fmla="*/ 338138 h 567690"/>
                <a:gd name="connsiteX1" fmla="*/ 335280 w 335280"/>
                <a:gd name="connsiteY1" fmla="*/ 0 h 567690"/>
                <a:gd name="connsiteX2" fmla="*/ 0 w 335280"/>
                <a:gd name="connsiteY2" fmla="*/ 0 h 567690"/>
                <a:gd name="connsiteX3" fmla="*/ 0 w 335280"/>
                <a:gd name="connsiteY3" fmla="*/ 338138 h 567690"/>
                <a:gd name="connsiteX4" fmla="*/ 167640 w 335280"/>
                <a:gd name="connsiteY4" fmla="*/ 567690 h 56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" h="567690">
                  <a:moveTo>
                    <a:pt x="335280" y="338138"/>
                  </a:moveTo>
                  <a:lnTo>
                    <a:pt x="335280" y="0"/>
                  </a:lnTo>
                  <a:lnTo>
                    <a:pt x="0" y="0"/>
                  </a:lnTo>
                  <a:lnTo>
                    <a:pt x="0" y="338138"/>
                  </a:lnTo>
                  <a:lnTo>
                    <a:pt x="167640" y="567690"/>
                  </a:lnTo>
                  <a:close/>
                </a:path>
              </a:pathLst>
            </a:custGeom>
            <a:noFill/>
            <a:ln w="156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9241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0447" y="4764717"/>
            <a:ext cx="2057400" cy="273844"/>
          </a:xfrm>
        </p:spPr>
        <p:txBody>
          <a:bodyPr lIns="0" tIns="0" rIns="0" bIns="0"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50DDBE7-D45B-48A2-10C2-DC3752F99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976" y="3310128"/>
            <a:ext cx="8119872" cy="495309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68EFEE-9652-8BBA-4F99-C22BBD44A1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944" y="2478024"/>
            <a:ext cx="8119872" cy="758952"/>
          </a:xfrm>
        </p:spPr>
        <p:txBody>
          <a:bodyPr lIns="0" tIns="0" rIns="0" bIns="0" anchor="b" anchorCtr="0">
            <a:noAutofit/>
          </a:bodyPr>
          <a:lstStyle>
            <a:lvl1pPr>
              <a:defRPr sz="4400"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2790C1-8F52-3376-1B98-1136C5195A21}"/>
              </a:ext>
            </a:extLst>
          </p:cNvPr>
          <p:cNvGrpSpPr/>
          <p:nvPr userDrawn="1"/>
        </p:nvGrpSpPr>
        <p:grpSpPr>
          <a:xfrm rot="16200000">
            <a:off x="814181" y="1938655"/>
            <a:ext cx="335280" cy="567690"/>
            <a:chOff x="697976" y="480133"/>
            <a:chExt cx="335280" cy="56769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A906BF7-53E4-9EE5-25C4-5769B9838F8D}"/>
                </a:ext>
              </a:extLst>
            </p:cNvPr>
            <p:cNvSpPr/>
            <p:nvPr/>
          </p:nvSpPr>
          <p:spPr>
            <a:xfrm>
              <a:off x="784653" y="566811"/>
              <a:ext cx="161925" cy="161925"/>
            </a:xfrm>
            <a:custGeom>
              <a:avLst/>
              <a:gdLst>
                <a:gd name="connsiteX0" fmla="*/ 0 w 161925"/>
                <a:gd name="connsiteY0" fmla="*/ 0 h 161925"/>
                <a:gd name="connsiteX1" fmla="*/ 161925 w 161925"/>
                <a:gd name="connsiteY1" fmla="*/ 0 h 161925"/>
                <a:gd name="connsiteX2" fmla="*/ 161925 w 161925"/>
                <a:gd name="connsiteY2" fmla="*/ 161925 h 161925"/>
                <a:gd name="connsiteX3" fmla="*/ 0 w 1619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61925">
                  <a:moveTo>
                    <a:pt x="0" y="0"/>
                  </a:moveTo>
                  <a:lnTo>
                    <a:pt x="161925" y="0"/>
                  </a:lnTo>
                  <a:lnTo>
                    <a:pt x="161925" y="161925"/>
                  </a:lnTo>
                  <a:lnTo>
                    <a:pt x="0" y="161925"/>
                  </a:lnTo>
                  <a:close/>
                </a:path>
              </a:pathLst>
            </a:custGeom>
            <a:noFill/>
            <a:ln w="156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79C68AC-056F-AC29-8BE4-D4F047154226}"/>
                </a:ext>
              </a:extLst>
            </p:cNvPr>
            <p:cNvSpPr/>
            <p:nvPr/>
          </p:nvSpPr>
          <p:spPr>
            <a:xfrm>
              <a:off x="697976" y="480133"/>
              <a:ext cx="335280" cy="567690"/>
            </a:xfrm>
            <a:custGeom>
              <a:avLst/>
              <a:gdLst>
                <a:gd name="connsiteX0" fmla="*/ 335280 w 335280"/>
                <a:gd name="connsiteY0" fmla="*/ 338138 h 567690"/>
                <a:gd name="connsiteX1" fmla="*/ 335280 w 335280"/>
                <a:gd name="connsiteY1" fmla="*/ 0 h 567690"/>
                <a:gd name="connsiteX2" fmla="*/ 0 w 335280"/>
                <a:gd name="connsiteY2" fmla="*/ 0 h 567690"/>
                <a:gd name="connsiteX3" fmla="*/ 0 w 335280"/>
                <a:gd name="connsiteY3" fmla="*/ 338138 h 567690"/>
                <a:gd name="connsiteX4" fmla="*/ 167640 w 335280"/>
                <a:gd name="connsiteY4" fmla="*/ 567690 h 56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" h="567690">
                  <a:moveTo>
                    <a:pt x="335280" y="338138"/>
                  </a:moveTo>
                  <a:lnTo>
                    <a:pt x="335280" y="0"/>
                  </a:lnTo>
                  <a:lnTo>
                    <a:pt x="0" y="0"/>
                  </a:lnTo>
                  <a:lnTo>
                    <a:pt x="0" y="338138"/>
                  </a:lnTo>
                  <a:lnTo>
                    <a:pt x="167640" y="567690"/>
                  </a:lnTo>
                  <a:close/>
                </a:path>
              </a:pathLst>
            </a:custGeom>
            <a:noFill/>
            <a:ln w="1560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010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0447" y="4764717"/>
            <a:ext cx="2057400" cy="273844"/>
          </a:xfrm>
        </p:spPr>
        <p:txBody>
          <a:bodyPr lIns="0" tIns="0" rIns="0" bIns="0"/>
          <a:lstStyle>
            <a:lvl1pPr>
              <a:defRPr>
                <a:solidFill>
                  <a:srgbClr val="B2B4B2"/>
                </a:solidFill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50DDBE7-D45B-48A2-10C2-DC3752F99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976" y="3310128"/>
            <a:ext cx="8119872" cy="495309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40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2158A52-B916-1116-78D9-D51B7C7EEF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944" y="2478024"/>
            <a:ext cx="8119872" cy="758952"/>
          </a:xfrm>
        </p:spPr>
        <p:txBody>
          <a:bodyPr lIns="0" tIns="0" rIns="0" bIns="0" anchor="b" anchorCtr="0">
            <a:noAutofit/>
          </a:bodyPr>
          <a:lstStyle>
            <a:lvl1pPr>
              <a:defRPr sz="4400"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87608C-9E2A-1202-5B01-4606E9885150}"/>
              </a:ext>
            </a:extLst>
          </p:cNvPr>
          <p:cNvGrpSpPr/>
          <p:nvPr userDrawn="1"/>
        </p:nvGrpSpPr>
        <p:grpSpPr>
          <a:xfrm rot="16200000">
            <a:off x="814181" y="1938655"/>
            <a:ext cx="335280" cy="567690"/>
            <a:chOff x="697976" y="480133"/>
            <a:chExt cx="335280" cy="56769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7278F8C-7D31-F667-CD68-8ECE7CA5DCA1}"/>
                </a:ext>
              </a:extLst>
            </p:cNvPr>
            <p:cNvSpPr/>
            <p:nvPr/>
          </p:nvSpPr>
          <p:spPr>
            <a:xfrm>
              <a:off x="784653" y="566811"/>
              <a:ext cx="161925" cy="161925"/>
            </a:xfrm>
            <a:custGeom>
              <a:avLst/>
              <a:gdLst>
                <a:gd name="connsiteX0" fmla="*/ 0 w 161925"/>
                <a:gd name="connsiteY0" fmla="*/ 0 h 161925"/>
                <a:gd name="connsiteX1" fmla="*/ 161925 w 161925"/>
                <a:gd name="connsiteY1" fmla="*/ 0 h 161925"/>
                <a:gd name="connsiteX2" fmla="*/ 161925 w 161925"/>
                <a:gd name="connsiteY2" fmla="*/ 161925 h 161925"/>
                <a:gd name="connsiteX3" fmla="*/ 0 w 1619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61925">
                  <a:moveTo>
                    <a:pt x="0" y="0"/>
                  </a:moveTo>
                  <a:lnTo>
                    <a:pt x="161925" y="0"/>
                  </a:lnTo>
                  <a:lnTo>
                    <a:pt x="161925" y="161925"/>
                  </a:lnTo>
                  <a:lnTo>
                    <a:pt x="0" y="161925"/>
                  </a:lnTo>
                  <a:close/>
                </a:path>
              </a:pathLst>
            </a:custGeom>
            <a:noFill/>
            <a:ln w="1560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6069D5E-D1AF-5427-7AB8-226457D14AE7}"/>
                </a:ext>
              </a:extLst>
            </p:cNvPr>
            <p:cNvSpPr/>
            <p:nvPr/>
          </p:nvSpPr>
          <p:spPr>
            <a:xfrm>
              <a:off x="697976" y="480133"/>
              <a:ext cx="335280" cy="567690"/>
            </a:xfrm>
            <a:custGeom>
              <a:avLst/>
              <a:gdLst>
                <a:gd name="connsiteX0" fmla="*/ 335280 w 335280"/>
                <a:gd name="connsiteY0" fmla="*/ 338138 h 567690"/>
                <a:gd name="connsiteX1" fmla="*/ 335280 w 335280"/>
                <a:gd name="connsiteY1" fmla="*/ 0 h 567690"/>
                <a:gd name="connsiteX2" fmla="*/ 0 w 335280"/>
                <a:gd name="connsiteY2" fmla="*/ 0 h 567690"/>
                <a:gd name="connsiteX3" fmla="*/ 0 w 335280"/>
                <a:gd name="connsiteY3" fmla="*/ 338138 h 567690"/>
                <a:gd name="connsiteX4" fmla="*/ 167640 w 335280"/>
                <a:gd name="connsiteY4" fmla="*/ 567690 h 56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" h="567690">
                  <a:moveTo>
                    <a:pt x="335280" y="338138"/>
                  </a:moveTo>
                  <a:lnTo>
                    <a:pt x="335280" y="0"/>
                  </a:lnTo>
                  <a:lnTo>
                    <a:pt x="0" y="0"/>
                  </a:lnTo>
                  <a:lnTo>
                    <a:pt x="0" y="338138"/>
                  </a:lnTo>
                  <a:lnTo>
                    <a:pt x="167640" y="567690"/>
                  </a:lnTo>
                  <a:close/>
                </a:path>
              </a:pathLst>
            </a:custGeom>
            <a:noFill/>
            <a:ln w="1560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0328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18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736"/>
            <a:ext cx="7886700" cy="329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5773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Tisa Offc Serif Pro" panose="02010504030101020102" pitchFamily="2" charset="0"/>
              </a:defRPr>
            </a:lvl1pPr>
          </a:lstStyle>
          <a:p>
            <a:fld id="{1CF77CCB-A837-3E49-BD58-C1431ED74F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0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64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  <p:sldLayoutId id="2147483855" r:id="rId19"/>
    <p:sldLayoutId id="2147483856" r:id="rId20"/>
    <p:sldLayoutId id="2147483857" r:id="rId21"/>
    <p:sldLayoutId id="2147483858" r:id="rId22"/>
    <p:sldLayoutId id="2147483859" r:id="rId23"/>
    <p:sldLayoutId id="2147483860" r:id="rId24"/>
    <p:sldLayoutId id="2147483861" r:id="rId25"/>
    <p:sldLayoutId id="2147483862" r:id="rId26"/>
    <p:sldLayoutId id="2147483863" r:id="rId27"/>
    <p:sldLayoutId id="2147483865" r:id="rId28"/>
    <p:sldLayoutId id="2147483866" r:id="rId29"/>
    <p:sldLayoutId id="2147483867" r:id="rId30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800"/>
        </a:spcBef>
        <a:spcAft>
          <a:spcPts val="600"/>
        </a:spcAft>
        <a:buFont typeface="System Font Regular"/>
        <a:buChar char="​"/>
        <a:defRPr sz="2400" b="0" i="0" kern="1200">
          <a:solidFill>
            <a:schemeClr val="tx1"/>
          </a:solidFill>
          <a:latin typeface="Tisa Offc Serif Pro" panose="02010504030101020102" pitchFamily="2" charset="0"/>
          <a:ea typeface="+mn-ea"/>
          <a:cs typeface="+mn-cs"/>
        </a:defRPr>
      </a:lvl1pPr>
      <a:lvl2pPr marL="274320" indent="-274320" algn="l" defTabSz="685800" rtl="0" eaLnBrk="1" latinLnBrk="0" hangingPunct="1">
        <a:lnSpc>
          <a:spcPct val="100000"/>
        </a:lnSpc>
        <a:spcBef>
          <a:spcPts val="375"/>
        </a:spcBef>
        <a:spcAft>
          <a:spcPts val="375"/>
        </a:spcAft>
        <a:buClr>
          <a:schemeClr val="accent6"/>
        </a:buClr>
        <a:buSzPct val="80000"/>
        <a:buFont typeface="Lucida Grande" panose="020B0600040502020204" pitchFamily="34" charset="0"/>
        <a:buChar char="▶"/>
        <a:tabLst/>
        <a:defRPr sz="2000" b="0" i="0" kern="1200">
          <a:solidFill>
            <a:schemeClr val="tx1"/>
          </a:solidFill>
          <a:latin typeface="Tisa Offc Serif Pro" panose="02010504030101020102" pitchFamily="2" charset="0"/>
          <a:ea typeface="+mn-ea"/>
          <a:cs typeface="+mn-cs"/>
        </a:defRPr>
      </a:lvl2pPr>
      <a:lvl3pPr marL="457200" indent="-18288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Tisa Offc Serif Pro" panose="02010504030101020102" pitchFamily="2" charset="0"/>
          <a:ea typeface="+mn-ea"/>
          <a:cs typeface="+mn-cs"/>
        </a:defRPr>
      </a:lvl3pPr>
      <a:lvl4pPr marL="7429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300"/>
        </a:spcAft>
        <a:buClr>
          <a:schemeClr val="accent4"/>
        </a:buClr>
        <a:buSzPct val="100000"/>
        <a:buFont typeface="Lucida Grande" panose="020B0600040502020204" pitchFamily="34" charset="0"/>
        <a:buChar char="▪"/>
        <a:tabLst/>
        <a:defRPr sz="1800" b="0" i="0" kern="1200">
          <a:solidFill>
            <a:schemeClr val="tx1"/>
          </a:solidFill>
          <a:latin typeface="Tisa Offc Serif Pro" panose="02010504030101020102" pitchFamily="2" charset="0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System Font Regular"/>
        <a:buChar char="​"/>
        <a:defRPr sz="2800" b="0" i="1" kern="1200">
          <a:solidFill>
            <a:schemeClr val="accent5"/>
          </a:solidFill>
          <a:latin typeface="Tisa Offc Serif Pro" panose="02010504030101020102" pitchFamily="2" charset="0"/>
          <a:ea typeface="+mn-ea"/>
          <a:cs typeface="+mn-cs"/>
        </a:defRPr>
      </a:lvl5pPr>
      <a:lvl6pPr marL="0" indent="0" algn="l" defTabSz="685800" rtl="0" eaLnBrk="1" latinLnBrk="0" hangingPunct="1">
        <a:lnSpc>
          <a:spcPct val="100000"/>
        </a:lnSpc>
        <a:spcBef>
          <a:spcPts val="375"/>
        </a:spcBef>
        <a:buFont typeface="System Font Regular"/>
        <a:buNone/>
        <a:defRPr sz="2000" b="0" i="0" kern="1200">
          <a:solidFill>
            <a:schemeClr val="tx2"/>
          </a:solidFill>
          <a:latin typeface="Tisa Offc Serif Pro" panose="02010504030101020102" pitchFamily="2" charset="0"/>
          <a:ea typeface="+mn-ea"/>
          <a:cs typeface="+mn-cs"/>
        </a:defRPr>
      </a:lvl6pPr>
      <a:lvl7pPr marL="0" indent="-274320" algn="l" defTabSz="685800" rtl="0" eaLnBrk="1" latinLnBrk="0" hangingPunct="1">
        <a:lnSpc>
          <a:spcPct val="100000"/>
        </a:lnSpc>
        <a:spcBef>
          <a:spcPts val="375"/>
        </a:spcBef>
        <a:buClr>
          <a:srgbClr val="FED925"/>
        </a:buClr>
        <a:buSzPct val="90000"/>
        <a:buFont typeface=".Hiragino Kaku Gothic Interface W3"/>
        <a:buChar char="▷"/>
        <a:defRPr sz="1800" b="0" i="0" kern="1200">
          <a:solidFill>
            <a:schemeClr val="tx2"/>
          </a:solidFill>
          <a:latin typeface="Tisa Offc Serif Pro" panose="02010504030101020102" pitchFamily="2" charset="0"/>
          <a:ea typeface="+mn-ea"/>
          <a:cs typeface="+mn-cs"/>
        </a:defRPr>
      </a:lvl7pPr>
      <a:lvl8pPr marL="457200" indent="-182880" algn="l" defTabSz="685800" rtl="0" eaLnBrk="1" latinLnBrk="0" hangingPunct="1">
        <a:lnSpc>
          <a:spcPct val="100000"/>
        </a:lnSpc>
        <a:spcBef>
          <a:spcPts val="375"/>
        </a:spcBef>
        <a:buClr>
          <a:schemeClr val="accent4"/>
        </a:buClr>
        <a:buSzPct val="110000"/>
        <a:buFont typeface="Courier New" panose="02070309020205020404" pitchFamily="49" charset="0"/>
        <a:buChar char="o"/>
        <a:defRPr sz="1600" b="0" i="0" kern="1200" spc="0">
          <a:solidFill>
            <a:schemeClr val="tx2"/>
          </a:solidFill>
          <a:latin typeface="Tisa Offc Serif Pro" panose="02010504030101020102" pitchFamily="2" charset="0"/>
          <a:ea typeface="+mn-ea"/>
          <a:cs typeface="+mn-cs"/>
        </a:defRPr>
      </a:lvl8pPr>
      <a:lvl9pPr marL="822960" indent="-182880" algn="l" defTabSz="685800" rtl="0" eaLnBrk="1" latinLnBrk="0" hangingPunct="1">
        <a:lnSpc>
          <a:spcPct val="100000"/>
        </a:lnSpc>
        <a:spcBef>
          <a:spcPts val="375"/>
        </a:spcBef>
        <a:buClr>
          <a:schemeClr val="accent5"/>
        </a:buClr>
        <a:buFont typeface="Orgon Slab Medium" panose="02000603000000020004" pitchFamily="50" charset="0"/>
        <a:buChar char="→"/>
        <a:defRPr sz="1400" b="0" i="0" kern="1200">
          <a:solidFill>
            <a:schemeClr val="tx2"/>
          </a:solidFill>
          <a:latin typeface="Tisa Offc Serif Pro" panose="02010504030101020102" pitchFamily="2" charset="0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file/d/1SOjPAcAXtA750PXSme7NfVSU0c-iEcuC/view?usp=sharing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rive.google.com/file/d/1zJeo4knbABQdNj7FbH5AV46LM9slXAvI/view?usp=sharing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KpYQHWfDFeCeP7tAn6ok9COOE2V7qXkb/view?usp=shar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C3C74D-08BA-7DD8-3C5D-35BFDEE8F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261" y="1100647"/>
            <a:ext cx="8119872" cy="365125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Missouri University of Science and Technology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24D461-9847-B4A6-9002-73F9FD3C75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263" y="4331798"/>
            <a:ext cx="2024325" cy="495308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May 5th, 2025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76BB6EB-F6A7-CA44-055F-96D3B4B1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61" y="1780278"/>
            <a:ext cx="8444250" cy="410458"/>
          </a:xfrm>
        </p:spPr>
        <p:txBody>
          <a:bodyPr/>
          <a:lstStyle/>
          <a:p>
            <a:pPr marL="0" marR="0"/>
            <a:r>
              <a:rPr lang="en-US" sz="2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Waste-to-Energy - </a:t>
            </a:r>
            <a:r>
              <a:rPr lang="en-US" sz="2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Converting Municipal Waste into Electricity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9936897-D3DA-9F83-19CC-98953A84A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261" y="3842549"/>
            <a:ext cx="8119872" cy="495309"/>
          </a:xfrm>
        </p:spPr>
        <p:txBody>
          <a:bodyPr/>
          <a:lstStyle/>
          <a:p>
            <a:r>
              <a:rPr lang="en-US" sz="1800" b="1" u="sng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Course Name (EMGT 5320/SYSE 5105)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CFB53-6EA8-F7E8-E2B9-DE823BE2A62A}"/>
              </a:ext>
            </a:extLst>
          </p:cNvPr>
          <p:cNvSpPr txBox="1"/>
          <p:nvPr/>
        </p:nvSpPr>
        <p:spPr>
          <a:xfrm>
            <a:off x="304799" y="2310140"/>
            <a:ext cx="6103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Group D : 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Shaik,G, Silla, Shaik,A.</a:t>
            </a:r>
          </a:p>
          <a:p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               (Gafaruddin Shaik, Jhansimala Silla, Afrin Shaik)</a:t>
            </a:r>
          </a:p>
        </p:txBody>
      </p:sp>
    </p:spTree>
    <p:extLst>
      <p:ext uri="{BB962C8B-B14F-4D97-AF65-F5344CB8AC3E}">
        <p14:creationId xmlns:p14="http://schemas.microsoft.com/office/powerpoint/2010/main" val="1818187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7C70-AB7A-BABA-2049-98943CCEA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DE4A9-385D-A435-2B13-701D2C937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2E59CDAF-AD7E-7753-929E-3888D297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117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45CD6-9E3A-6BE3-6DC1-856E931C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FDB5-AD70-ADF2-7C6C-0EB80187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Network Diagram &amp; Critical Path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E743E-0A21-31DF-F356-E82EDB45A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DD674-2A14-0771-0E47-CEA0C798BF59}"/>
              </a:ext>
            </a:extLst>
          </p:cNvPr>
          <p:cNvSpPr txBox="1"/>
          <p:nvPr/>
        </p:nvSpPr>
        <p:spPr>
          <a:xfrm>
            <a:off x="393192" y="935799"/>
            <a:ext cx="8357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Activities linked with precedence logic (AON format)</a:t>
            </a:r>
          </a:p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Longest path: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Construction → Installation → Testing → Handover</a:t>
            </a:r>
          </a:p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Diagram highlights dependencies and sequencing.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E0FFF-086D-9B6A-86FA-6AE44259892E}"/>
              </a:ext>
            </a:extLst>
          </p:cNvPr>
          <p:cNvSpPr txBox="1"/>
          <p:nvPr/>
        </p:nvSpPr>
        <p:spPr>
          <a:xfrm>
            <a:off x="1081820" y="2535820"/>
            <a:ext cx="458958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https://drive.google.com/file/d/1SOjPAcAXtA750PXSme7NfVSU0c-iEcuC/view?usp=sharing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C65B289-94A1-1A1F-4DBA-9D20F4CC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80" y="2036361"/>
            <a:ext cx="1714500" cy="171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7FE42A-07D1-B9D6-4699-DEBD4FB57728}"/>
              </a:ext>
            </a:extLst>
          </p:cNvPr>
          <p:cNvSpPr txBox="1"/>
          <p:nvPr/>
        </p:nvSpPr>
        <p:spPr>
          <a:xfrm>
            <a:off x="6154615" y="3675483"/>
            <a:ext cx="21945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Scan this QR code to view the detailed Network Diagrams.</a:t>
            </a:r>
          </a:p>
        </p:txBody>
      </p:sp>
    </p:spTree>
    <p:extLst>
      <p:ext uri="{BB962C8B-B14F-4D97-AF65-F5344CB8AC3E}">
        <p14:creationId xmlns:p14="http://schemas.microsoft.com/office/powerpoint/2010/main" val="26764852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8D1C2-7E42-C262-4902-E828060E1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4F7E-214D-F302-8709-8E410FB8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67" y="82001"/>
            <a:ext cx="8357616" cy="399137"/>
          </a:xfrm>
        </p:spPr>
        <p:txBody>
          <a:bodyPr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Network Diagram &amp; Critical Path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214D7-560D-BFD5-BFFB-E40B2C4BE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192AE289-92B1-F283-56F1-65BE3494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" y="473888"/>
            <a:ext cx="8854069" cy="39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52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999EB-A59D-AD08-9AEF-8767F1ABE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AD60-BA33-8CB0-BD13-FB1FE974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 &amp; Timeline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3CD89-1B07-04BB-E3DC-94A81A4A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0C98B3-227B-873A-41FB-3D0C7E1C0FA2}"/>
              </a:ext>
            </a:extLst>
          </p:cNvPr>
          <p:cNvSpPr txBox="1"/>
          <p:nvPr/>
        </p:nvSpPr>
        <p:spPr>
          <a:xfrm>
            <a:off x="393192" y="935799"/>
            <a:ext cx="8357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Months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 and parallel activities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Selection, Equipment Installation, System Testing, Final Handover.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C4867-054E-39AB-8A4C-6801FE9403A6}"/>
              </a:ext>
            </a:extLst>
          </p:cNvPr>
          <p:cNvSpPr txBox="1"/>
          <p:nvPr/>
        </p:nvSpPr>
        <p:spPr>
          <a:xfrm>
            <a:off x="773020" y="2711800"/>
            <a:ext cx="458958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https://drive.google.com/file/d/1zJeo4knbABQdNj7FbH5AV46LM9slXAvI/view?usp=sharing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992534F-2723-9DB2-DE91-EA638582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80" y="2218425"/>
            <a:ext cx="1714500" cy="171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25674-F1AD-CB05-FD13-1AD24D83B5D4}"/>
              </a:ext>
            </a:extLst>
          </p:cNvPr>
          <p:cNvSpPr txBox="1"/>
          <p:nvPr/>
        </p:nvSpPr>
        <p:spPr>
          <a:xfrm>
            <a:off x="6049811" y="3867161"/>
            <a:ext cx="2700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Scan this QR code to view the detailed Gantt Chart.</a:t>
            </a:r>
          </a:p>
        </p:txBody>
      </p:sp>
    </p:spTree>
    <p:extLst>
      <p:ext uri="{BB962C8B-B14F-4D97-AF65-F5344CB8AC3E}">
        <p14:creationId xmlns:p14="http://schemas.microsoft.com/office/powerpoint/2010/main" val="18016858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EBB92-9BAD-0E7D-087C-E336561E2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5632-7EF9-FE9C-C8A6-2C373A7C6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95218" y="1930313"/>
            <a:ext cx="3471751" cy="399137"/>
          </a:xfrm>
        </p:spPr>
        <p:txBody>
          <a:bodyPr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 &amp; Timeline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5F125-3E89-E3A3-0396-303A36FF5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E7A234-8179-09CA-72D2-C159C804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66" y="0"/>
            <a:ext cx="8027233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8308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4002-E64C-A21D-F4BD-7B2DED748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23C-B47B-7A40-D946-5687C0D20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95218" y="2102700"/>
            <a:ext cx="3471751" cy="399137"/>
          </a:xfrm>
        </p:spPr>
        <p:txBody>
          <a:bodyPr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 &amp; Timeline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B6E77-D891-1A10-8EFA-CB921595A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029862-7169-A1CB-322D-7AA72946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62" y="-10098"/>
            <a:ext cx="8019738" cy="474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2029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8E5D5-D2C1-82F0-0EB7-98ED9B54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AC58-5DCD-87EA-3BE5-5279C73B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39266"/>
            <a:ext cx="8357616" cy="399137"/>
          </a:xfrm>
        </p:spPr>
        <p:txBody>
          <a:bodyPr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Cost Estimate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929C3-A96E-5AAB-34BD-9FD626080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D7466FF-F415-B345-359A-21630B73F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732400"/>
              </p:ext>
            </p:extLst>
          </p:nvPr>
        </p:nvGraphicFramePr>
        <p:xfrm>
          <a:off x="673769" y="1148307"/>
          <a:ext cx="7796462" cy="284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8231">
                  <a:extLst>
                    <a:ext uri="{9D8B030D-6E8A-4147-A177-3AD203B41FA5}">
                      <a16:colId xmlns:a16="http://schemas.microsoft.com/office/drawing/2014/main" val="2947950635"/>
                    </a:ext>
                  </a:extLst>
                </a:gridCol>
                <a:gridCol w="3898231">
                  <a:extLst>
                    <a:ext uri="{9D8B030D-6E8A-4147-A177-3AD203B41FA5}">
                      <a16:colId xmlns:a16="http://schemas.microsoft.com/office/drawing/2014/main" val="2021825841"/>
                    </a:ext>
                  </a:extLst>
                </a:gridCol>
              </a:tblGrid>
              <a:tr h="4066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050677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Direct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117,770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642208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Management Fee (10%)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11,777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064064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Overhead (116%)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136,602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57532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Contingency (15%)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39,922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05264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Profit (28%)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85,700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36918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 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391,771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5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1505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488D3-554D-48EF-2AB6-F41C7B03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EAD78-1741-E3ED-69CB-7CE68C3DF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6" name="Picture 5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AB1DD18E-5956-051C-95EC-F0EED043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50" y="0"/>
            <a:ext cx="7999270" cy="46634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3633D07-5260-0BF8-81A2-6EB99E5272B1}"/>
              </a:ext>
            </a:extLst>
          </p:cNvPr>
          <p:cNvSpPr txBox="1">
            <a:spLocks/>
          </p:cNvSpPr>
          <p:nvPr/>
        </p:nvSpPr>
        <p:spPr>
          <a:xfrm rot="16200000">
            <a:off x="-1345189" y="2082914"/>
            <a:ext cx="4157003" cy="3991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Detailed Project Cost Estimate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39635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9B94F-B91F-7B8C-600D-AA70FCD6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E8D30-3D8D-2F9C-7929-306245D70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394488-B0CD-AAFF-3FE2-0302C883AA7B}"/>
              </a:ext>
            </a:extLst>
          </p:cNvPr>
          <p:cNvSpPr txBox="1">
            <a:spLocks/>
          </p:cNvSpPr>
          <p:nvPr/>
        </p:nvSpPr>
        <p:spPr>
          <a:xfrm rot="16200000">
            <a:off x="-1345189" y="2082914"/>
            <a:ext cx="4157003" cy="3991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Detailed Project Cost Estimate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A white calendar with black and blue text&#10;&#10;AI-generated content may be incorrect.">
            <a:extLst>
              <a:ext uri="{FF2B5EF4-FFF2-40B4-BE49-F238E27FC236}">
                <a16:creationId xmlns:a16="http://schemas.microsoft.com/office/drawing/2014/main" id="{B3D9046E-4C49-28BF-8F6F-A3385C117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" y="42369"/>
            <a:ext cx="7952622" cy="3211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8B32AD-E7F8-8A35-824E-A2609E7071BA}"/>
              </a:ext>
            </a:extLst>
          </p:cNvPr>
          <p:cNvSpPr txBox="1"/>
          <p:nvPr/>
        </p:nvSpPr>
        <p:spPr>
          <a:xfrm>
            <a:off x="1076178" y="3540845"/>
            <a:ext cx="458958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https://drive.google.com/file/d/1KpYQHWfDFeCeP7tAn6ok9COOE2V7qXkb/view?usp=sharing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35F6D0B-D4B2-89A9-75D4-9B9B35B8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265" y="3253392"/>
            <a:ext cx="1263504" cy="1263504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E63C8E7A-0A26-C9EA-9EAE-A98C8DFD347F}"/>
              </a:ext>
            </a:extLst>
          </p:cNvPr>
          <p:cNvSpPr/>
          <p:nvPr/>
        </p:nvSpPr>
        <p:spPr>
          <a:xfrm>
            <a:off x="6077243" y="3540846"/>
            <a:ext cx="1667022" cy="674018"/>
          </a:xfrm>
          <a:prstGeom prst="wedgeEllipseCallout">
            <a:avLst>
              <a:gd name="adj1" fmla="val 55116"/>
              <a:gd name="adj2" fmla="val 58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Scan this QR code to view the detailed Project cost estimate</a:t>
            </a:r>
            <a:endParaRPr lang="en-US" sz="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3448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B2509-7D42-2BE2-C526-E0AA36D44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A620-79B9-A3E0-390F-6A7B56E3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4319"/>
            <a:ext cx="8357616" cy="399137"/>
          </a:xfrm>
        </p:spPr>
        <p:txBody>
          <a:bodyPr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Outsourcing Plan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53808-50FD-97AB-0762-0891F1687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F7280-B9FC-0473-A2AC-8795EAAFE959}"/>
              </a:ext>
            </a:extLst>
          </p:cNvPr>
          <p:cNvSpPr txBox="1"/>
          <p:nvPr/>
        </p:nvSpPr>
        <p:spPr>
          <a:xfrm>
            <a:off x="393192" y="935799"/>
            <a:ext cx="41788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Outsourced Activities: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Civil works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Installation of equipment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Emission control systems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Electrical &amp; mechanical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00EBC-E3C9-691D-F6CB-548E375F8C13}"/>
              </a:ext>
            </a:extLst>
          </p:cNvPr>
          <p:cNvSpPr txBox="1"/>
          <p:nvPr/>
        </p:nvSpPr>
        <p:spPr>
          <a:xfrm>
            <a:off x="4572000" y="935799"/>
            <a:ext cx="41788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Contractor Selection Criteria: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Certifications and experience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Budget compatibility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Technical expertise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Past project references</a:t>
            </a:r>
          </a:p>
        </p:txBody>
      </p:sp>
      <p:pic>
        <p:nvPicPr>
          <p:cNvPr id="3074" name="Picture 2" descr="Waste To Energy Vector Art, Icons, and Graphics for Free Download">
            <a:extLst>
              <a:ext uri="{FF2B5EF4-FFF2-40B4-BE49-F238E27FC236}">
                <a16:creationId xmlns:a16="http://schemas.microsoft.com/office/drawing/2014/main" id="{BA9F51F6-D0D8-395E-7C65-C2C7BD8CA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3127"/>
            <a:ext cx="9144000" cy="198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747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5329-F4AE-4C4B-A9F3-76F4AE91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03591"/>
            <a:ext cx="8357616" cy="399137"/>
          </a:xfrm>
        </p:spPr>
        <p:txBody>
          <a:bodyPr/>
          <a:lstStyle/>
          <a:p>
            <a:pPr lvl="2" algn="ctr"/>
            <a:r>
              <a:rPr lang="en-US" sz="2400" b="1" dirty="0">
                <a:latin typeface="Cambria" panose="02040503050406030204" pitchFamily="18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AD49E-3754-E3C9-3209-904B88816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50AFB-C658-5C06-8795-71079364C976}"/>
              </a:ext>
            </a:extLst>
          </p:cNvPr>
          <p:cNvSpPr txBox="1"/>
          <p:nvPr/>
        </p:nvSpPr>
        <p:spPr>
          <a:xfrm>
            <a:off x="4572000" y="1128713"/>
            <a:ext cx="41788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Cost Estimate &amp; Budget Summary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Outsourcing Plan &amp; Resource     Loading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Risk Mitigation &amp; Quality Control Plan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Monitoring, Change Orders, and Project Results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Lessons Learned &amp; Project     Summary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F78EEC-B0C9-6F33-9A0F-079823B2CFCA}"/>
              </a:ext>
            </a:extLst>
          </p:cNvPr>
          <p:cNvSpPr txBox="1"/>
          <p:nvPr/>
        </p:nvSpPr>
        <p:spPr>
          <a:xfrm>
            <a:off x="523222" y="1128713"/>
            <a:ext cx="37787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 &amp; Background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 &amp; Opportunity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Project Overview &amp; Scope of Work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Work Breakdown Structure (WBS)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Project Network Diagram &amp; Critical Path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Gantt Chart &amp; Schedule</a:t>
            </a:r>
          </a:p>
        </p:txBody>
      </p:sp>
    </p:spTree>
    <p:extLst>
      <p:ext uri="{BB962C8B-B14F-4D97-AF65-F5344CB8AC3E}">
        <p14:creationId xmlns:p14="http://schemas.microsoft.com/office/powerpoint/2010/main" val="213268269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CB63-C015-D000-F801-6CBC10DF0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AD3B-C272-9847-5BBB-395407901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95" y="242573"/>
            <a:ext cx="4382790" cy="399137"/>
          </a:xfrm>
        </p:spPr>
        <p:txBody>
          <a:bodyPr/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Resource Loading &amp; Leveling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DC131-733C-721E-0241-8E16EF7AC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CD204E-F0B5-42A7-E8F7-75275A20CC15}"/>
              </a:ext>
            </a:extLst>
          </p:cNvPr>
          <p:cNvSpPr txBox="1"/>
          <p:nvPr/>
        </p:nvSpPr>
        <p:spPr>
          <a:xfrm>
            <a:off x="273617" y="775951"/>
            <a:ext cx="4150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Resources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Engineers, contractors, specialists, logistics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BE119-7C6D-CEE0-B266-218F6B1DB017}"/>
              </a:ext>
            </a:extLst>
          </p:cNvPr>
          <p:cNvSpPr txBox="1"/>
          <p:nvPr/>
        </p:nvSpPr>
        <p:spPr>
          <a:xfrm>
            <a:off x="273617" y="1432191"/>
            <a:ext cx="4589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Leveled across parallel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Integrated with outsourcing plan to avoid bottlenecks</a:t>
            </a:r>
          </a:p>
        </p:txBody>
      </p:sp>
      <p:pic>
        <p:nvPicPr>
          <p:cNvPr id="10" name="Picture 9" descr="A map of a factory&#10;&#10;AI-generated content may be incorrect.">
            <a:extLst>
              <a:ext uri="{FF2B5EF4-FFF2-40B4-BE49-F238E27FC236}">
                <a16:creationId xmlns:a16="http://schemas.microsoft.com/office/drawing/2014/main" id="{4237FADA-22F8-43B3-C0C4-A71998A8B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96" y="-1428"/>
            <a:ext cx="4596904" cy="46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868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45F2-D20D-D577-99B3-EB6286B6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4963-DC85-9CD1-F5A5-E9183CDC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4319"/>
            <a:ext cx="8357616" cy="399137"/>
          </a:xfrm>
        </p:spPr>
        <p:txBody>
          <a:bodyPr/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Risk Mitigation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37131-0BAE-F605-FCCD-3892A894C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2D95BD-13B3-BF47-41C4-FD6FCAAA2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163996"/>
              </p:ext>
            </p:extLst>
          </p:nvPr>
        </p:nvGraphicFramePr>
        <p:xfrm>
          <a:off x="393192" y="834390"/>
          <a:ext cx="835761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118">
                  <a:extLst>
                    <a:ext uri="{9D8B030D-6E8A-4147-A177-3AD203B41FA5}">
                      <a16:colId xmlns:a16="http://schemas.microsoft.com/office/drawing/2014/main" val="3586052771"/>
                    </a:ext>
                  </a:extLst>
                </a:gridCol>
                <a:gridCol w="3259393">
                  <a:extLst>
                    <a:ext uri="{9D8B030D-6E8A-4147-A177-3AD203B41FA5}">
                      <a16:colId xmlns:a16="http://schemas.microsoft.com/office/drawing/2014/main" val="2659419425"/>
                    </a:ext>
                  </a:extLst>
                </a:gridCol>
                <a:gridCol w="3751105">
                  <a:extLst>
                    <a:ext uri="{9D8B030D-6E8A-4147-A177-3AD203B41FA5}">
                      <a16:colId xmlns:a16="http://schemas.microsoft.com/office/drawing/2014/main" val="96022217"/>
                    </a:ext>
                  </a:extLst>
                </a:gridCol>
              </a:tblGrid>
              <a:tr h="267231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Risk ID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Mitigation Action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928794"/>
                  </a:ext>
                </a:extLst>
              </a:tr>
              <a:tr h="6249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Unavailability of suitable land for waste processing plant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Coordinate well in advance with municipal authorities for leasing or allocation of land</a:t>
                      </a:r>
                    </a:p>
                    <a:p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143"/>
                  </a:ext>
                </a:extLst>
              </a:tr>
              <a:tr h="6249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Inability to secure consistent municipal waste supply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Sign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MoUs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with city waste departments for regular waste sourcing</a:t>
                      </a:r>
                    </a:p>
                    <a:p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458216"/>
                  </a:ext>
                </a:extLst>
              </a:tr>
              <a:tr h="6249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Emission levels exceeding environmental regulations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Add emission control technology and conduct regular audits</a:t>
                      </a:r>
                    </a:p>
                    <a:p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854600"/>
                  </a:ext>
                </a:extLst>
              </a:tr>
              <a:tr h="6249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Mechanical failures in turbines or digesters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Perform regular maintenance regimen and keep backup units operational</a:t>
                      </a:r>
                    </a:p>
                    <a:p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3229"/>
                  </a:ext>
                </a:extLst>
              </a:tr>
              <a:tr h="6249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Absence of qualified technicians or engineers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Participate with local technical institutes and provide training</a:t>
                      </a:r>
                    </a:p>
                    <a:p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375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76914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99201-16FB-7F9E-579F-7E3607C5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182C-3868-EC09-D633-5A688B77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4319"/>
            <a:ext cx="8357616" cy="399137"/>
          </a:xfrm>
        </p:spPr>
        <p:txBody>
          <a:bodyPr/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Risk Mitigation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03AE6-65B7-2612-C4E6-1B6B65274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BA89A7-9E7A-AB36-13AD-C95F739BC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27313"/>
              </p:ext>
            </p:extLst>
          </p:nvPr>
        </p:nvGraphicFramePr>
        <p:xfrm>
          <a:off x="393192" y="870155"/>
          <a:ext cx="835761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118">
                  <a:extLst>
                    <a:ext uri="{9D8B030D-6E8A-4147-A177-3AD203B41FA5}">
                      <a16:colId xmlns:a16="http://schemas.microsoft.com/office/drawing/2014/main" val="3586052771"/>
                    </a:ext>
                  </a:extLst>
                </a:gridCol>
                <a:gridCol w="3259393">
                  <a:extLst>
                    <a:ext uri="{9D8B030D-6E8A-4147-A177-3AD203B41FA5}">
                      <a16:colId xmlns:a16="http://schemas.microsoft.com/office/drawing/2014/main" val="2659419425"/>
                    </a:ext>
                  </a:extLst>
                </a:gridCol>
                <a:gridCol w="3751105">
                  <a:extLst>
                    <a:ext uri="{9D8B030D-6E8A-4147-A177-3AD203B41FA5}">
                      <a16:colId xmlns:a16="http://schemas.microsoft.com/office/drawing/2014/main" val="96022217"/>
                    </a:ext>
                  </a:extLst>
                </a:gridCol>
              </a:tblGrid>
              <a:tr h="267231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Risk ID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Mitigation Action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928794"/>
                  </a:ext>
                </a:extLst>
              </a:tr>
              <a:tr h="6249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Risk of cost overruns or delayed funding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Maintain contingency budget and use multi-source funding</a:t>
                      </a:r>
                    </a:p>
                    <a:p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143"/>
                  </a:ext>
                </a:extLst>
              </a:tr>
              <a:tr h="6249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Local resistance to waste treatment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Stage awareness campaigns and conduct community participation sessions</a:t>
                      </a:r>
                    </a:p>
                    <a:p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458216"/>
                  </a:ext>
                </a:extLst>
              </a:tr>
              <a:tr h="6249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Government delays in approvals or environmental permits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Start paperwork early and maintain regular contact with regulatory agencies</a:t>
                      </a:r>
                    </a:p>
                    <a:p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854600"/>
                  </a:ext>
                </a:extLst>
              </a:tr>
              <a:tr h="6249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Unanticipated natural catastrophes (e.g., floods that disrupt plant operations)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Design plant with disaster-resistant infrastructure and acquire insurance</a:t>
                      </a:r>
                    </a:p>
                    <a:p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3229"/>
                  </a:ext>
                </a:extLst>
              </a:tr>
              <a:tr h="6249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Sensor data inaccuracies impacting electricity output optimization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Implement IoT-based systems with redundancy and data validation checks</a:t>
                      </a:r>
                    </a:p>
                    <a:p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375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1109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9FD8-0264-4458-C26F-7459F9AD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1DB1-951B-38D2-7F21-191F79A7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06032" y="2086431"/>
            <a:ext cx="2497492" cy="399137"/>
          </a:xfrm>
        </p:spPr>
        <p:txBody>
          <a:bodyPr/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Risk Mitigation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29DF0-5F0F-1DE5-D506-57B3E10FC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3" name="Picture 2" descr="A diagram of a variety of colored squares&#10;&#10;AI-generated content may be incorrect.">
            <a:extLst>
              <a:ext uri="{FF2B5EF4-FFF2-40B4-BE49-F238E27FC236}">
                <a16:creationId xmlns:a16="http://schemas.microsoft.com/office/drawing/2014/main" id="{04867BC7-D5F2-2FBF-D75B-1073BBEB8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33" y="-1"/>
            <a:ext cx="77449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575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7698E-B85A-A33C-F852-79FADC46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A074-F23E-8A7B-D0A2-F14CE33D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4318"/>
            <a:ext cx="8357616" cy="399137"/>
          </a:xfrm>
        </p:spPr>
        <p:txBody>
          <a:bodyPr/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Quality Control Plan</a:t>
            </a:r>
            <a:endParaRPr lang="en-US" sz="24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7CE24-7F1F-E945-EDD8-877436D35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75D5F2-D15B-F8BA-D34F-68AC2FAA8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798897"/>
              </p:ext>
            </p:extLst>
          </p:nvPr>
        </p:nvGraphicFramePr>
        <p:xfrm>
          <a:off x="545689" y="1014608"/>
          <a:ext cx="820511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490">
                  <a:extLst>
                    <a:ext uri="{9D8B030D-6E8A-4147-A177-3AD203B41FA5}">
                      <a16:colId xmlns:a16="http://schemas.microsoft.com/office/drawing/2014/main" val="1053886853"/>
                    </a:ext>
                  </a:extLst>
                </a:gridCol>
                <a:gridCol w="3230480">
                  <a:extLst>
                    <a:ext uri="{9D8B030D-6E8A-4147-A177-3AD203B41FA5}">
                      <a16:colId xmlns:a16="http://schemas.microsoft.com/office/drawing/2014/main" val="3551370753"/>
                    </a:ext>
                  </a:extLst>
                </a:gridCol>
                <a:gridCol w="1162103">
                  <a:extLst>
                    <a:ext uri="{9D8B030D-6E8A-4147-A177-3AD203B41FA5}">
                      <a16:colId xmlns:a16="http://schemas.microsoft.com/office/drawing/2014/main" val="53532253"/>
                    </a:ext>
                  </a:extLst>
                </a:gridCol>
                <a:gridCol w="2038046">
                  <a:extLst>
                    <a:ext uri="{9D8B030D-6E8A-4147-A177-3AD203B41FA5}">
                      <a16:colId xmlns:a16="http://schemas.microsoft.com/office/drawing/2014/main" val="3142788547"/>
                    </a:ext>
                  </a:extLst>
                </a:gridCol>
              </a:tblGrid>
              <a:tr h="2660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Quality Area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Control Method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Frequency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Responsible Party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201019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Waste Input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Pre-sorting of waste and segregation based on sensors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Daily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Operations Engineer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57408"/>
                  </a:ext>
                </a:extLst>
              </a:tr>
              <a:tr h="63454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Emission Monitoring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Real-time automatic emission sensors with automatic alerting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Continuous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Environmental Compliance Officer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289665"/>
                  </a:ext>
                </a:extLst>
              </a:tr>
              <a:tr h="63454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Energy Output Efficiency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Match actual output against projected output through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Weekly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Plant Supervisor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995518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Equipment Performance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Monitor turbine/digester efficiency, plan predictive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Bi-Weekly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Maintenance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27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95200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747FF-79D3-B141-6A95-877D77541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75BB-E9B8-FE5E-0392-DAED61FA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74318"/>
            <a:ext cx="8357616" cy="399137"/>
          </a:xfrm>
        </p:spPr>
        <p:txBody>
          <a:bodyPr/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Quality Control Plan</a:t>
            </a:r>
            <a:endParaRPr lang="en-US" sz="24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2FAC1-BC59-E6BE-D67E-24F072C76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B7E698-EDA7-2D52-DA81-E6D1E9985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60746"/>
              </p:ext>
            </p:extLst>
          </p:nvPr>
        </p:nvGraphicFramePr>
        <p:xfrm>
          <a:off x="513686" y="970075"/>
          <a:ext cx="8116627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5352">
                  <a:extLst>
                    <a:ext uri="{9D8B030D-6E8A-4147-A177-3AD203B41FA5}">
                      <a16:colId xmlns:a16="http://schemas.microsoft.com/office/drawing/2014/main" val="1053886853"/>
                    </a:ext>
                  </a:extLst>
                </a:gridCol>
                <a:gridCol w="3195639">
                  <a:extLst>
                    <a:ext uri="{9D8B030D-6E8A-4147-A177-3AD203B41FA5}">
                      <a16:colId xmlns:a16="http://schemas.microsoft.com/office/drawing/2014/main" val="3551370753"/>
                    </a:ext>
                  </a:extLst>
                </a:gridCol>
                <a:gridCol w="1149570">
                  <a:extLst>
                    <a:ext uri="{9D8B030D-6E8A-4147-A177-3AD203B41FA5}">
                      <a16:colId xmlns:a16="http://schemas.microsoft.com/office/drawing/2014/main" val="53532253"/>
                    </a:ext>
                  </a:extLst>
                </a:gridCol>
                <a:gridCol w="2016066">
                  <a:extLst>
                    <a:ext uri="{9D8B030D-6E8A-4147-A177-3AD203B41FA5}">
                      <a16:colId xmlns:a16="http://schemas.microsoft.com/office/drawing/2014/main" val="3142788547"/>
                    </a:ext>
                  </a:extLst>
                </a:gridCol>
              </a:tblGrid>
              <a:tr h="2660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Quality Area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Control Method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Frequency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Responsible Party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201019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Accuracy of Data Logging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Sensor calibration and system check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Monthly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Data Analyst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19726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Safety Inspections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HSE audits, emergency drills, PPE inspections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Bi-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Monthly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Safety Officer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30947"/>
                  </a:ext>
                </a:extLst>
              </a:tr>
              <a:tr h="480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Community Feedback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Gather stakeholder opinion on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Quarterly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PR and Engagement Officer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876901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Regulatory Compliance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Environmental and safety regulation audits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Quarterly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Compliance Officer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41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51070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8CAB5-62A6-BC49-6C0C-9D79990B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AA3E-E26C-C37D-482F-1D3DB293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Monitoring &amp; Change Management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96DDE-9622-AE17-154C-9109A5B92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9F4B17-5C6D-6B03-37C7-09B95C87212E}"/>
              </a:ext>
            </a:extLst>
          </p:cNvPr>
          <p:cNvSpPr txBox="1"/>
          <p:nvPr/>
        </p:nvSpPr>
        <p:spPr>
          <a:xfrm>
            <a:off x="393192" y="935799"/>
            <a:ext cx="83576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Weekly progress reviews and KPI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Milestone-based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Change requests handled via formal process (CRF)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Approvals by project steering committee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331702-33FF-A633-2019-A42067D67673}"/>
              </a:ext>
            </a:extLst>
          </p:cNvPr>
          <p:cNvSpPr txBox="1">
            <a:spLocks/>
          </p:cNvSpPr>
          <p:nvPr/>
        </p:nvSpPr>
        <p:spPr>
          <a:xfrm>
            <a:off x="393192" y="2473933"/>
            <a:ext cx="8357616" cy="3991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Budget vs. Actual Cost Tracking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AAE33-4283-06A2-752F-169EE042CC1D}"/>
              </a:ext>
            </a:extLst>
          </p:cNvPr>
          <p:cNvSpPr txBox="1"/>
          <p:nvPr/>
        </p:nvSpPr>
        <p:spPr>
          <a:xfrm>
            <a:off x="393192" y="3115707"/>
            <a:ext cx="8357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Tracked using spreadsheet-based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Variances flagged &gt;10%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Adjustments applied monthly</a:t>
            </a:r>
          </a:p>
        </p:txBody>
      </p:sp>
    </p:spTree>
    <p:extLst>
      <p:ext uri="{BB962C8B-B14F-4D97-AF65-F5344CB8AC3E}">
        <p14:creationId xmlns:p14="http://schemas.microsoft.com/office/powerpoint/2010/main" val="98736411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15EE4-A24F-A2C1-1F76-A1B88E86E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7594-A88B-8B63-272B-C543C52D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73888"/>
            <a:ext cx="8357616" cy="399137"/>
          </a:xfrm>
        </p:spPr>
        <p:txBody>
          <a:bodyPr/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Lessons Learned &amp; Project Summary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B7F48-7C31-39B8-C1D2-C81A67BDE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21745-5116-3F73-29BB-0D14248C94D4}"/>
              </a:ext>
            </a:extLst>
          </p:cNvPr>
          <p:cNvSpPr txBox="1"/>
          <p:nvPr/>
        </p:nvSpPr>
        <p:spPr>
          <a:xfrm>
            <a:off x="393192" y="1127528"/>
            <a:ext cx="83576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Lessons: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Early outsourcing saves delays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Regulatory prep must start immediately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Design iterations improve long-term efficiency</a:t>
            </a:r>
          </a:p>
          <a:p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Summary: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Sustainable, cost-efficient solution for municipal waste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Cross-functional integration of tech, planning, and execution</a:t>
            </a:r>
          </a:p>
        </p:txBody>
      </p:sp>
    </p:spTree>
    <p:extLst>
      <p:ext uri="{BB962C8B-B14F-4D97-AF65-F5344CB8AC3E}">
        <p14:creationId xmlns:p14="http://schemas.microsoft.com/office/powerpoint/2010/main" val="351678584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E8B8C-A0B5-503D-0C5A-646DC660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F1523-040F-5ADC-9380-A74950607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pic>
        <p:nvPicPr>
          <p:cNvPr id="1026" name="Picture 2" descr="52 Can Garbage Thank You Royalty-Free Images, Stock Photos &amp; Pictures |  Shutterstock">
            <a:extLst>
              <a:ext uri="{FF2B5EF4-FFF2-40B4-BE49-F238E27FC236}">
                <a16:creationId xmlns:a16="http://schemas.microsoft.com/office/drawing/2014/main" id="{FFEEBD23-0E60-9D78-4795-80C5BED8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53179"/>
            <a:ext cx="3689043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act Us">
            <a:extLst>
              <a:ext uri="{FF2B5EF4-FFF2-40B4-BE49-F238E27FC236}">
                <a16:creationId xmlns:a16="http://schemas.microsoft.com/office/drawing/2014/main" id="{269DD2CD-B7A0-8083-902D-A3183FC5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32" y="1257302"/>
            <a:ext cx="2309812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954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CB8CD73-FF1E-0957-1B29-4C56D47E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2" y="985213"/>
            <a:ext cx="4178808" cy="343989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urbanization has led to growing municipal waste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waste management practices (landfills, open burning) cause pollution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Waste-to-Energy (WTE) provides a sustainable solution - converts waste into usable electricity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Aligns with environmental and urban development goals</a:t>
            </a:r>
          </a:p>
          <a:p>
            <a:pPr marL="285750" indent="-285750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44EFE2-02B2-4B3F-07DF-8D421B78A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Missouri University of Science and Technology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9B718D67-513C-35DD-1170-0FA6E90C8B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93192" y="829766"/>
            <a:ext cx="8357616" cy="310896"/>
          </a:xfrm>
        </p:spPr>
        <p:txBody>
          <a:bodyPr/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7E3B153-5CBB-1F1D-0CD0-9E4FC03D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17" y="193165"/>
            <a:ext cx="2635758" cy="555446"/>
          </a:xfrm>
        </p:spPr>
        <p:txBody>
          <a:bodyPr/>
          <a:lstStyle/>
          <a:p>
            <a:pPr marL="0" marR="0" algn="ctr">
              <a:lnSpc>
                <a:spcPct val="170000"/>
              </a:lnSpc>
            </a:pPr>
            <a:r>
              <a:rPr lang="en-US" sz="2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3" name="Picture 2" descr="Urbanization: Definition, Causes, and Challenges of Rapid Urbanization -  UPPCS MAGAZINE">
            <a:extLst>
              <a:ext uri="{FF2B5EF4-FFF2-40B4-BE49-F238E27FC236}">
                <a16:creationId xmlns:a16="http://schemas.microsoft.com/office/drawing/2014/main" id="{3C98045F-12BA-15D2-7516-9DBFCBBF0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5"/>
          <a:stretch/>
        </p:blipFill>
        <p:spPr bwMode="auto">
          <a:xfrm>
            <a:off x="4223537" y="28090"/>
            <a:ext cx="4920463" cy="470791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8151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8BD4-1395-C014-DEE6-85EBB249C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30A2B7-209D-5BFD-33AD-8B63C2FBB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Missouri University of Science and Technology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5AD5D743-7BD1-186D-35F8-4CC16D38B89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93192" y="829766"/>
            <a:ext cx="8357616" cy="310896"/>
          </a:xfrm>
        </p:spPr>
        <p:txBody>
          <a:bodyPr/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6" name="Picture 2" descr="Waste-to-energy (MSW) in depth - U.S. Energy Information Administration  (EIA)">
            <a:extLst>
              <a:ext uri="{FF2B5EF4-FFF2-40B4-BE49-F238E27FC236}">
                <a16:creationId xmlns:a16="http://schemas.microsoft.com/office/drawing/2014/main" id="{32F50BD4-AE62-0979-1275-E2D42BB4E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8" y="660203"/>
            <a:ext cx="8870384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8558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9A032-5D2C-E82D-CB5F-B88ACD57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2514-47DA-C63D-C4E6-8E956290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72" y="266675"/>
            <a:ext cx="8732961" cy="399137"/>
          </a:xfrm>
        </p:spPr>
        <p:txBody>
          <a:bodyPr/>
          <a:lstStyle/>
          <a:p>
            <a:pPr marL="319087" lvl="2"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How It Fits into the Organization's Mission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C80DD-00F5-2C69-0DE6-992B1C4A1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E692F-805D-D20F-AE07-74D9DFEB3512}"/>
              </a:ext>
            </a:extLst>
          </p:cNvPr>
          <p:cNvSpPr txBox="1"/>
          <p:nvPr/>
        </p:nvSpPr>
        <p:spPr>
          <a:xfrm>
            <a:off x="4572000" y="881480"/>
            <a:ext cx="39576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9087" lvl="2" indent="0">
              <a:buNone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Mission Alignment: </a:t>
            </a:r>
          </a:p>
          <a:p>
            <a:pPr marL="604837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Promotes Circular economy principles.</a:t>
            </a:r>
          </a:p>
          <a:p>
            <a:pPr marL="604837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Reduces dependence on fossil fuels.</a:t>
            </a:r>
          </a:p>
          <a:p>
            <a:pPr marL="604837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Promotes innovation in waste management.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2C3D1-25FF-FA55-5B80-F4986ADE8FCF}"/>
              </a:ext>
            </a:extLst>
          </p:cNvPr>
          <p:cNvSpPr txBox="1"/>
          <p:nvPr/>
        </p:nvSpPr>
        <p:spPr>
          <a:xfrm>
            <a:off x="400050" y="881479"/>
            <a:ext cx="41719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9087" lvl="2" indent="0">
              <a:buNone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Relevance: </a:t>
            </a:r>
          </a:p>
          <a:p>
            <a:pPr marL="604837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Resolves landfill misuse and pollution problems.</a:t>
            </a:r>
          </a:p>
          <a:p>
            <a:pPr marL="604837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Enables renewable energy production from waste.</a:t>
            </a:r>
          </a:p>
          <a:p>
            <a:pPr marL="604837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Meets green policies and sustainability goals.</a:t>
            </a:r>
          </a:p>
        </p:txBody>
      </p:sp>
      <p:pic>
        <p:nvPicPr>
          <p:cNvPr id="13" name="Picture 6" descr="5,292 Refuse Reduce Reuse Recycle Stock Vectors and Vector Art |  Shutterstock">
            <a:extLst>
              <a:ext uri="{FF2B5EF4-FFF2-40B4-BE49-F238E27FC236}">
                <a16:creationId xmlns:a16="http://schemas.microsoft.com/office/drawing/2014/main" id="{FBC49858-95DB-26A1-86EB-D78A6392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2805"/>
            <a:ext cx="9144000" cy="145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046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FE8F1-27A9-041C-8A45-C9BDB4115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A2AB-D64D-26B3-AF26-0B18358F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99821"/>
            <a:ext cx="8357616" cy="399137"/>
          </a:xfrm>
        </p:spPr>
        <p:txBody>
          <a:bodyPr/>
          <a:lstStyle/>
          <a:p>
            <a:pPr lvl="2" algn="ctr"/>
            <a:r>
              <a:rPr lang="en-US" sz="2400" b="1" dirty="0"/>
              <a:t>Project Overview &amp; Scope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F0EAB-F510-99DC-C9AA-9A8EC45C7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56132-B013-0CCF-7C03-554CE3BA158D}"/>
              </a:ext>
            </a:extLst>
          </p:cNvPr>
          <p:cNvSpPr txBox="1"/>
          <p:nvPr/>
        </p:nvSpPr>
        <p:spPr>
          <a:xfrm>
            <a:off x="339471" y="1017881"/>
            <a:ext cx="8465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Objective: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Design and plan a municipal WTE plant to generate electricity</a:t>
            </a:r>
            <a:b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Type: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Engineering Design-Build Project                        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Project Duration: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6 months</a:t>
            </a:r>
            <a:b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Client: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Municipal Government (Fictional)                     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Estimated Cost: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$391,771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24206-5B34-5BED-07DF-CCED73FBD574}"/>
              </a:ext>
            </a:extLst>
          </p:cNvPr>
          <p:cNvSpPr txBox="1"/>
          <p:nvPr/>
        </p:nvSpPr>
        <p:spPr>
          <a:xfrm>
            <a:off x="339471" y="2201093"/>
            <a:ext cx="58058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Scope Includes: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Feasibility and requirement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WTE technology selection and design layout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Plant construction and infrastructure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Testing, commissioning, operations onboarding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Handover, documentation, and reporting</a:t>
            </a:r>
          </a:p>
        </p:txBody>
      </p:sp>
      <p:pic>
        <p:nvPicPr>
          <p:cNvPr id="10" name="Picture 2" descr="Recycle Symbol Images – Browse 1,139,541 Stock Photos, Vectors, and Video |  Adobe Stock">
            <a:extLst>
              <a:ext uri="{FF2B5EF4-FFF2-40B4-BE49-F238E27FC236}">
                <a16:creationId xmlns:a16="http://schemas.microsoft.com/office/drawing/2014/main" id="{8ED82952-D852-D62F-6D28-C51002A7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680" y="2004572"/>
            <a:ext cx="2578500" cy="21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9419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BEB8-EF9F-C564-416C-05BF8439B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1A2D-FA91-6C9F-0015-89992009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254357"/>
            <a:ext cx="8357616" cy="399137"/>
          </a:xfrm>
        </p:spPr>
        <p:txBody>
          <a:bodyPr/>
          <a:lstStyle/>
          <a:p>
            <a:pPr lvl="2" algn="ctr"/>
            <a:r>
              <a:rPr lang="en-US" sz="2400" b="1" dirty="0"/>
              <a:t>Project Overview &amp; Scope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2EAD7-9E15-AC3D-1F29-B4973E1BD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92CFB-C1F4-0B12-A7F4-6C083CECAEA1}"/>
              </a:ext>
            </a:extLst>
          </p:cNvPr>
          <p:cNvSpPr txBox="1"/>
          <p:nvPr/>
        </p:nvSpPr>
        <p:spPr>
          <a:xfrm>
            <a:off x="339471" y="899497"/>
            <a:ext cx="4232529" cy="334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Deliverables &amp; Tasks – What Are the Outputs?</a:t>
            </a:r>
            <a:endParaRPr lang="en-US" sz="18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Research report on WTE technologies.</a:t>
            </a: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Conceptual design and feasibility study of the WTE plant.</a:t>
            </a: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Environmental impact assessment.</a:t>
            </a: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Cost and economic feasibility study.</a:t>
            </a:r>
          </a:p>
          <a:p>
            <a:pPr marL="342900" marR="0" lvl="0" indent="-342900">
              <a:spcAft>
                <a:spcPts val="80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Implementation and policy recommendations.</a:t>
            </a:r>
          </a:p>
          <a:p>
            <a:pPr marL="0" marR="0" indent="0">
              <a:spcAft>
                <a:spcPts val="800"/>
              </a:spcAft>
              <a:buNone/>
            </a:pPr>
            <a:endParaRPr lang="en-US" sz="18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43EEF-6783-ABAA-5AF7-B59BCEC93F40}"/>
              </a:ext>
            </a:extLst>
          </p:cNvPr>
          <p:cNvSpPr txBox="1"/>
          <p:nvPr/>
        </p:nvSpPr>
        <p:spPr>
          <a:xfrm>
            <a:off x="4572000" y="899949"/>
            <a:ext cx="4232529" cy="3621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800"/>
              </a:spcAft>
            </a:pPr>
            <a:r>
              <a:rPr lang="en-US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Milestones – Linked to Schedule</a:t>
            </a:r>
            <a:endParaRPr lang="en-US" sz="18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Week 1-4</a:t>
            </a: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Feasibility study &amp; research.</a:t>
            </a: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Week 5-8</a:t>
            </a: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Projections of energy output &amp; analysis of waste input.</a:t>
            </a: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Week 9-12</a:t>
            </a: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Emission control measures &amp; conceptual plant design.</a:t>
            </a: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Week 13-15</a:t>
            </a: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Assessment of economic feasibility.</a:t>
            </a:r>
          </a:p>
          <a:p>
            <a:pPr marL="342900" marR="0" lvl="0" indent="-342900">
              <a:spcAft>
                <a:spcPts val="800"/>
              </a:spcAft>
              <a:buFont typeface="Symbol" pitchFamily="2" charset="2"/>
              <a:buChar char=""/>
            </a:pPr>
            <a:r>
              <a:rPr lang="en-US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Week 16</a:t>
            </a: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Report submission &amp; final presentation.</a:t>
            </a:r>
          </a:p>
          <a:p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6943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9207D-A7ED-04E0-7F63-64C4C4ED0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AED1C-A050-F09B-01F5-11CA26F2C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A34B5-A2E6-3D80-B1AD-E23EF9A3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21" y="2745564"/>
            <a:ext cx="2462022" cy="731511"/>
          </a:xfrm>
        </p:spPr>
        <p:txBody>
          <a:bodyPr/>
          <a:lstStyle/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Problem/Opportunity &amp; Technical Requirements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8E47A-CBAF-93CF-6A27-8D2258BBF48C}"/>
              </a:ext>
            </a:extLst>
          </p:cNvPr>
          <p:cNvSpPr txBox="1"/>
          <p:nvPr/>
        </p:nvSpPr>
        <p:spPr>
          <a:xfrm>
            <a:off x="2630043" y="1771018"/>
            <a:ext cx="634593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Problem: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Municipal waste overload, environmental hazards, energy shortages </a:t>
            </a:r>
          </a:p>
          <a:p>
            <a:pPr marL="0" indent="0">
              <a:buNone/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Opportunity: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Transform waste into electricity, reduce landfill use, and provide renewable energy</a:t>
            </a:r>
          </a:p>
          <a:p>
            <a:pPr marL="0" indent="0">
              <a:buNone/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Technical 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Incineration/gasification units capable of processing 200 tons/day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Emission control systems compliant with EPA regulations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Real-time data collection and performance monitoring systems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Page 95 | Presentation Vector Art, Icons, and Graphics for Free Download">
            <a:extLst>
              <a:ext uri="{FF2B5EF4-FFF2-40B4-BE49-F238E27FC236}">
                <a16:creationId xmlns:a16="http://schemas.microsoft.com/office/drawing/2014/main" id="{1FA448D9-0C29-FC80-4CB3-7B4512CE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1" r="-2" b="-2"/>
          <a:stretch/>
        </p:blipFill>
        <p:spPr bwMode="auto">
          <a:xfrm>
            <a:off x="20" y="-11889"/>
            <a:ext cx="9143980" cy="1618686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6050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4A7F-A756-BE6B-BE3E-49FB669E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Work Breakdown Structure (WBS)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09538-0518-6A69-8481-3E834846C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Missouri University of Science and Technology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A598C7-0E48-75F6-E812-5E0BB1926638}"/>
              </a:ext>
            </a:extLst>
          </p:cNvPr>
          <p:cNvSpPr txBox="1"/>
          <p:nvPr/>
        </p:nvSpPr>
        <p:spPr>
          <a:xfrm>
            <a:off x="535576" y="1162135"/>
            <a:ext cx="3766405" cy="2533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Project Initiation &amp; Planning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Technology Choice &amp;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Building &amp; Infrastructure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 &amp; Commissioning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Operations &amp; Maintenance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Project Closure &amp; Handover</a:t>
            </a:r>
          </a:p>
        </p:txBody>
      </p:sp>
      <p:pic>
        <p:nvPicPr>
          <p:cNvPr id="2050" name="Picture 2" descr="Work Breakdown Structure in Project Management With Examples | PM-by-PM">
            <a:extLst>
              <a:ext uri="{FF2B5EF4-FFF2-40B4-BE49-F238E27FC236}">
                <a16:creationId xmlns:a16="http://schemas.microsoft.com/office/drawing/2014/main" id="{1A7AFE67-8DC5-ED64-A904-01465E75A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89" y="1162135"/>
            <a:ext cx="3164985" cy="2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642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6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6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imary Logo">
  <a:themeElements>
    <a:clrScheme name="SandT2018">
      <a:dk1>
        <a:srgbClr val="154734"/>
      </a:dk1>
      <a:lt1>
        <a:srgbClr val="72BF44"/>
      </a:lt1>
      <a:dk2>
        <a:srgbClr val="000000"/>
      </a:dk2>
      <a:lt2>
        <a:srgbClr val="FFFFFF"/>
      </a:lt2>
      <a:accent1>
        <a:srgbClr val="007A33"/>
      </a:accent1>
      <a:accent2>
        <a:srgbClr val="003B49"/>
      </a:accent2>
      <a:accent3>
        <a:srgbClr val="2DCCD3"/>
      </a:accent3>
      <a:accent4>
        <a:srgbClr val="E87722"/>
      </a:accent4>
      <a:accent5>
        <a:srgbClr val="00858A"/>
      </a:accent5>
      <a:accent6>
        <a:srgbClr val="BFD730"/>
      </a:accent6>
      <a:hlink>
        <a:srgbClr val="00858A"/>
      </a:hlink>
      <a:folHlink>
        <a:srgbClr val="63666A"/>
      </a:folHlink>
    </a:clrScheme>
    <a:fontScheme name="S&amp;T Combo">
      <a:majorFont>
        <a:latin typeface="Franklin Gothic Medium"/>
        <a:ea typeface=""/>
        <a:cs typeface=""/>
      </a:majorFont>
      <a:minorFont>
        <a:latin typeface="Tisa Offc Serif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egas">
      <a:srgbClr val="CEB888"/>
    </a:custClr>
    <a:custClr name="Silver">
      <a:srgbClr val="B2B4B2"/>
    </a:custClr>
    <a:custClr name="Shuttle">
      <a:srgbClr val="63666A"/>
    </a:custClr>
    <a:custClr name="Petra">
      <a:srgbClr val="ACA199"/>
    </a:custClr>
    <a:custClr name="Pebble">
      <a:srgbClr val="D6D1CA"/>
    </a:custClr>
    <a:custClr name="Orient">
      <a:srgbClr val="005F83"/>
    </a:custClr>
    <a:custClr name="Mist">
      <a:srgbClr val="B1E4E3"/>
    </a:custClr>
    <a:custClr name="Gold">
      <a:srgbClr val="DAAA00"/>
    </a:custClr>
    <a:custClr name="Candle">
      <a:srgbClr val="FED925"/>
    </a:custClr>
    <a:custClr name="Ruby">
      <a:srgbClr val="AB2328"/>
    </a:custClr>
    <a:custClr name="Amethyst">
      <a:srgbClr val="3F3A60"/>
    </a:custClr>
  </a:custClrLst>
  <a:extLst>
    <a:ext uri="{05A4C25C-085E-4340-85A3-A5531E510DB2}">
      <thm15:themeFamily xmlns:thm15="http://schemas.microsoft.com/office/thememl/2012/main" name="SFT-2022" id="{DF38B14D-C4CF-1B4B-8EE7-30410C02774E}" vid="{2C75E003-600E-2A43-9EDE-E0AC60EB2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egas">
      <a:srgbClr val="CEB888"/>
    </a:custClr>
    <a:custClr name="Silver">
      <a:srgbClr val="B2B4B2"/>
    </a:custClr>
    <a:custClr name="Shuttle">
      <a:srgbClr val="63666A"/>
    </a:custClr>
    <a:custClr name="Petra">
      <a:srgbClr val="ACA199"/>
    </a:custClr>
    <a:custClr name="Pebble">
      <a:srgbClr val="D6D1CA"/>
    </a:custClr>
    <a:custClr name="Orient">
      <a:srgbClr val="005F83"/>
    </a:custClr>
    <a:custClr name="Mist">
      <a:srgbClr val="B1E4E3"/>
    </a:custClr>
    <a:custClr name="Gold">
      <a:srgbClr val="DAAA00"/>
    </a:custClr>
    <a:custClr name="Candle">
      <a:srgbClr val="FED925"/>
    </a:custClr>
    <a:custClr name="Ruby">
      <a:srgbClr val="AB2328"/>
    </a:custClr>
    <a:custClr name="Amethyst">
      <a:srgbClr val="3F3A6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E32FF1B9F9EB45ADE1B44BCC77B4B1" ma:contentTypeVersion="13" ma:contentTypeDescription="Create a new document." ma:contentTypeScope="" ma:versionID="e444e2d8913ab6fdae28d58522215821">
  <xsd:schema xmlns:xsd="http://www.w3.org/2001/XMLSchema" xmlns:xs="http://www.w3.org/2001/XMLSchema" xmlns:p="http://schemas.microsoft.com/office/2006/metadata/properties" xmlns:ns2="c7ef9049-edd5-4a0e-b433-c93fd1cdf9b7" xmlns:ns3="0763b9ae-01d6-452e-8748-9d775b3feaac" targetNamespace="http://schemas.microsoft.com/office/2006/metadata/properties" ma:root="true" ma:fieldsID="b09f6b7b82430a636d84b85d0eda713a" ns2:_="" ns3:_="">
    <xsd:import namespace="c7ef9049-edd5-4a0e-b433-c93fd1cdf9b7"/>
    <xsd:import namespace="0763b9ae-01d6-452e-8748-9d775b3f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DepartmentNam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ef9049-edd5-4a0e-b433-c93fd1cdf9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DepartmentName" ma:index="14" nillable="true" ma:displayName="Department Name" ma:format="Dropdown" ma:internalName="DepartmentName">
      <xsd:simpleType>
        <xsd:restriction base="dms:Text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3e20e570-3a27-4eff-9ea0-d3488a33fb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63b9ae-01d6-452e-8748-9d775b3feaa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485a0803-aa94-48cb-8d6a-af6c10e15dca}" ma:internalName="TaxCatchAll" ma:showField="CatchAllData" ma:web="0763b9ae-01d6-452e-8748-9d775b3fea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763b9ae-01d6-452e-8748-9d775b3feaac" xsi:nil="true"/>
    <lcf76f155ced4ddcb4097134ff3c332f xmlns="c7ef9049-edd5-4a0e-b433-c93fd1cdf9b7">
      <Terms xmlns="http://schemas.microsoft.com/office/infopath/2007/PartnerControls"/>
    </lcf76f155ced4ddcb4097134ff3c332f>
    <DepartmentName xmlns="c7ef9049-edd5-4a0e-b433-c93fd1cdf9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5D2C49-9CCB-4DF8-A46C-02E91C455D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ef9049-edd5-4a0e-b433-c93fd1cdf9b7"/>
    <ds:schemaRef ds:uri="0763b9ae-01d6-452e-8748-9d775b3f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946AEE-D13F-42B6-9957-C1517E2AE48C}">
  <ds:schemaRefs>
    <ds:schemaRef ds:uri="http://schemas.microsoft.com/office/2006/metadata/properties"/>
    <ds:schemaRef ds:uri="http://schemas.microsoft.com/office/infopath/2007/PartnerControls"/>
    <ds:schemaRef ds:uri="0763b9ae-01d6-452e-8748-9d775b3feaac"/>
    <ds:schemaRef ds:uri="c7ef9049-edd5-4a0e-b433-c93fd1cdf9b7"/>
  </ds:schemaRefs>
</ds:datastoreItem>
</file>

<file path=customXml/itemProps3.xml><?xml version="1.0" encoding="utf-8"?>
<ds:datastoreItem xmlns:ds="http://schemas.openxmlformats.org/officeDocument/2006/customXml" ds:itemID="{AD5E7BE4-73CA-4C49-B7C3-B87B1304F3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Primary Logo</Template>
  <TotalTime>2561</TotalTime>
  <Words>1276</Words>
  <Application>Microsoft Office PowerPoint</Application>
  <PresentationFormat>On-screen Show (16:9)</PresentationFormat>
  <Paragraphs>247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.Hiragino Kaku Gothic Interface W3</vt:lpstr>
      <vt:lpstr>Arial</vt:lpstr>
      <vt:lpstr>Calibri</vt:lpstr>
      <vt:lpstr>Cambria</vt:lpstr>
      <vt:lpstr>Courier New</vt:lpstr>
      <vt:lpstr>Franklin Gothic Demi</vt:lpstr>
      <vt:lpstr>Franklin Gothic Medium</vt:lpstr>
      <vt:lpstr>Lucida Grande</vt:lpstr>
      <vt:lpstr>Orgon Slab Medium</vt:lpstr>
      <vt:lpstr>Roboto</vt:lpstr>
      <vt:lpstr>Symbol</vt:lpstr>
      <vt:lpstr>System Font Regular</vt:lpstr>
      <vt:lpstr>Times New Roman</vt:lpstr>
      <vt:lpstr>Tisa Offc Serif Pro</vt:lpstr>
      <vt:lpstr>Primary Logo</vt:lpstr>
      <vt:lpstr>Waste-to-Energy - Converting Municipal Waste into Electricity</vt:lpstr>
      <vt:lpstr>Agenda</vt:lpstr>
      <vt:lpstr>Introduction</vt:lpstr>
      <vt:lpstr>PowerPoint Presentation</vt:lpstr>
      <vt:lpstr>How It Fits into the Organization's Mission</vt:lpstr>
      <vt:lpstr>Project Overview &amp; Scope</vt:lpstr>
      <vt:lpstr>Project Overview &amp; Scope</vt:lpstr>
      <vt:lpstr>Problem/Opportunity &amp; Technical Requirements</vt:lpstr>
      <vt:lpstr>Work Breakdown Structure (WBS)</vt:lpstr>
      <vt:lpstr>PowerPoint Presentation</vt:lpstr>
      <vt:lpstr>Project Network Diagram &amp; Critical Path</vt:lpstr>
      <vt:lpstr>Project Network Diagram &amp; Critical Path</vt:lpstr>
      <vt:lpstr>Gantt Chart &amp; Timeline</vt:lpstr>
      <vt:lpstr>Gantt Chart &amp; Timeline</vt:lpstr>
      <vt:lpstr>Gantt Chart &amp; Timeline</vt:lpstr>
      <vt:lpstr> Project Cost Estimate</vt:lpstr>
      <vt:lpstr>PowerPoint Presentation</vt:lpstr>
      <vt:lpstr>PowerPoint Presentation</vt:lpstr>
      <vt:lpstr>Outsourcing Plan</vt:lpstr>
      <vt:lpstr>Resource Loading &amp; Leveling</vt:lpstr>
      <vt:lpstr>Risk Mitigation</vt:lpstr>
      <vt:lpstr>Risk Mitigation</vt:lpstr>
      <vt:lpstr>Risk Mitigation</vt:lpstr>
      <vt:lpstr>Quality Control Plan</vt:lpstr>
      <vt:lpstr>Quality Control Plan</vt:lpstr>
      <vt:lpstr>Monitoring &amp; Change Management</vt:lpstr>
      <vt:lpstr>Lessons Learned &amp; Project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Shaik, Gafaruddin (S&amp;T-Student)</dc:creator>
  <cp:lastModifiedBy>jhansimala silla</cp:lastModifiedBy>
  <cp:revision>81</cp:revision>
  <dcterms:created xsi:type="dcterms:W3CDTF">2025-02-17T03:19:47Z</dcterms:created>
  <dcterms:modified xsi:type="dcterms:W3CDTF">2025-05-05T20:38:39Z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0x010100D9E32FF1B9F9EB45ADE1B44BCC77B4B1</vt:lpwstr>
  </property>
</Properties>
</file>